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42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tags/tag24.xml" ContentType="application/vnd.openxmlformats-officedocument.presentationml.tags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slides/slide118.xml" ContentType="application/vnd.openxmlformats-officedocument.presentationml.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2"/>
  </p:notesMasterIdLst>
  <p:handoutMasterIdLst>
    <p:handoutMasterId r:id="rId143"/>
  </p:handoutMasterIdLst>
  <p:sldIdLst>
    <p:sldId id="257" r:id="rId2"/>
    <p:sldId id="260" r:id="rId3"/>
    <p:sldId id="418" r:id="rId4"/>
    <p:sldId id="261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426" r:id="rId21"/>
    <p:sldId id="450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419" r:id="rId41"/>
    <p:sldId id="298" r:id="rId42"/>
    <p:sldId id="300" r:id="rId43"/>
    <p:sldId id="420" r:id="rId44"/>
    <p:sldId id="425" r:id="rId45"/>
    <p:sldId id="299" r:id="rId46"/>
    <p:sldId id="380" r:id="rId47"/>
    <p:sldId id="381" r:id="rId48"/>
    <p:sldId id="382" r:id="rId49"/>
    <p:sldId id="383" r:id="rId50"/>
    <p:sldId id="384" r:id="rId51"/>
    <p:sldId id="385" r:id="rId52"/>
    <p:sldId id="386" r:id="rId53"/>
    <p:sldId id="387" r:id="rId54"/>
    <p:sldId id="388" r:id="rId55"/>
    <p:sldId id="389" r:id="rId56"/>
    <p:sldId id="390" r:id="rId57"/>
    <p:sldId id="421" r:id="rId58"/>
    <p:sldId id="391" r:id="rId59"/>
    <p:sldId id="417" r:id="rId60"/>
    <p:sldId id="393" r:id="rId61"/>
    <p:sldId id="394" r:id="rId62"/>
    <p:sldId id="395" r:id="rId63"/>
    <p:sldId id="396" r:id="rId64"/>
    <p:sldId id="398" r:id="rId65"/>
    <p:sldId id="399" r:id="rId66"/>
    <p:sldId id="400" r:id="rId67"/>
    <p:sldId id="401" r:id="rId68"/>
    <p:sldId id="402" r:id="rId69"/>
    <p:sldId id="403" r:id="rId70"/>
    <p:sldId id="404" r:id="rId71"/>
    <p:sldId id="405" r:id="rId72"/>
    <p:sldId id="406" r:id="rId73"/>
    <p:sldId id="408" r:id="rId74"/>
    <p:sldId id="409" r:id="rId75"/>
    <p:sldId id="410" r:id="rId76"/>
    <p:sldId id="411" r:id="rId77"/>
    <p:sldId id="412" r:id="rId78"/>
    <p:sldId id="413" r:id="rId79"/>
    <p:sldId id="414" r:id="rId80"/>
    <p:sldId id="415" r:id="rId81"/>
    <p:sldId id="416" r:id="rId82"/>
    <p:sldId id="324" r:id="rId83"/>
    <p:sldId id="427" r:id="rId84"/>
    <p:sldId id="428" r:id="rId85"/>
    <p:sldId id="429" r:id="rId86"/>
    <p:sldId id="430" r:id="rId87"/>
    <p:sldId id="431" r:id="rId88"/>
    <p:sldId id="432" r:id="rId89"/>
    <p:sldId id="433" r:id="rId90"/>
    <p:sldId id="434" r:id="rId91"/>
    <p:sldId id="435" r:id="rId92"/>
    <p:sldId id="436" r:id="rId93"/>
    <p:sldId id="437" r:id="rId94"/>
    <p:sldId id="438" r:id="rId95"/>
    <p:sldId id="439" r:id="rId96"/>
    <p:sldId id="440" r:id="rId97"/>
    <p:sldId id="441" r:id="rId98"/>
    <p:sldId id="442" r:id="rId99"/>
    <p:sldId id="443" r:id="rId100"/>
    <p:sldId id="444" r:id="rId101"/>
    <p:sldId id="445" r:id="rId102"/>
    <p:sldId id="446" r:id="rId103"/>
    <p:sldId id="447" r:id="rId104"/>
    <p:sldId id="448" r:id="rId105"/>
    <p:sldId id="449" r:id="rId106"/>
    <p:sldId id="375" r:id="rId107"/>
    <p:sldId id="367" r:id="rId108"/>
    <p:sldId id="379" r:id="rId109"/>
    <p:sldId id="369" r:id="rId110"/>
    <p:sldId id="370" r:id="rId111"/>
    <p:sldId id="451" r:id="rId112"/>
    <p:sldId id="366" r:id="rId113"/>
    <p:sldId id="422" r:id="rId114"/>
    <p:sldId id="424" r:id="rId115"/>
    <p:sldId id="373" r:id="rId116"/>
    <p:sldId id="374" r:id="rId117"/>
    <p:sldId id="322" r:id="rId118"/>
    <p:sldId id="368" r:id="rId119"/>
    <p:sldId id="407" r:id="rId120"/>
    <p:sldId id="452" r:id="rId121"/>
    <p:sldId id="453" r:id="rId122"/>
    <p:sldId id="454" r:id="rId123"/>
    <p:sldId id="455" r:id="rId124"/>
    <p:sldId id="456" r:id="rId125"/>
    <p:sldId id="457" r:id="rId126"/>
    <p:sldId id="458" r:id="rId127"/>
    <p:sldId id="459" r:id="rId128"/>
    <p:sldId id="460" r:id="rId129"/>
    <p:sldId id="461" r:id="rId130"/>
    <p:sldId id="462" r:id="rId131"/>
    <p:sldId id="463" r:id="rId132"/>
    <p:sldId id="464" r:id="rId133"/>
    <p:sldId id="465" r:id="rId134"/>
    <p:sldId id="466" r:id="rId135"/>
    <p:sldId id="467" r:id="rId136"/>
    <p:sldId id="468" r:id="rId137"/>
    <p:sldId id="469" r:id="rId138"/>
    <p:sldId id="470" r:id="rId139"/>
    <p:sldId id="471" r:id="rId140"/>
    <p:sldId id="472" r:id="rId1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51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3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92558-4F80-9E43-8BA2-1535205BBAC9}" type="datetimeFigureOut">
              <a:rPr lang="en-US"/>
              <a:pPr/>
              <a:t>6/19/2011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B299F-1B06-A342-A200-106FE3A6957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9623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2DC36-4A2D-4D49-82C2-78ADC1A588C2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1491E-196B-4684-BCCD-158ADDD64F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8397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recursion quote of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1491E-196B-4684-BCCD-158ADDD64F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0F8B-9399-4055-ABC6-81DA8E74021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Specification: variation in precision clearer, correctness</a:t>
            </a:r>
            <a:r>
              <a:rPr lang="en-US" baseline="0" dirty="0" smtClean="0"/>
              <a:t> easier to verify.  Language runtime: should generate algorithms that run fast!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0F8B-9399-4055-ABC6-81DA8E74021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recursion quote of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1491E-196B-4684-BCCD-158ADDD64FA7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part can be interactive.</a:t>
            </a:r>
          </a:p>
          <a:p>
            <a:r>
              <a:rPr lang="en-US" dirty="0" smtClean="0"/>
              <a:t>Add  code from Paddle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0F8B-9399-4055-ABC6-81DA8E74021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0F8B-9399-4055-ABC6-81DA8E74021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0F8B-9399-4055-ABC6-81DA8E74021B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E2472-A77F-4980-8282-EA9BC729E16C}" type="slidenum">
              <a:rPr lang="en-US"/>
              <a:pPr/>
              <a:t>83</a:t>
            </a:fld>
            <a:endParaRPr lang="en-US"/>
          </a:p>
        </p:txBody>
      </p:sp>
      <p:sp>
        <p:nvSpPr>
          <p:cNvPr id="103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5206" indent="-225206"/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BCD81-8DD9-4857-87ED-C08D9E2C014C}" type="slidenum">
              <a:rPr lang="en-US"/>
              <a:pPr/>
              <a:t>84</a:t>
            </a:fld>
            <a:endParaRPr lang="en-US"/>
          </a:p>
        </p:txBody>
      </p:sp>
      <p:sp>
        <p:nvSpPr>
          <p:cNvPr id="103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5206" indent="-225206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92D-6A18-4980-857B-5D9F86171C09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BFCF8-D70B-4D5B-9807-019E934C7C82}" type="slidenum">
              <a:rPr lang="en-US"/>
              <a:pPr/>
              <a:t>87</a:t>
            </a:fld>
            <a:endParaRPr lang="en-US"/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BE8BE-325D-4E7D-BDC3-2C5D7A9B139B}" type="slidenum">
              <a:rPr lang="en-US"/>
              <a:pPr/>
              <a:t>6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16C15-D425-4E08-B66C-6932EF335B12}" type="slidenum">
              <a:rPr lang="en-US"/>
              <a:pPr/>
              <a:t>88</a:t>
            </a:fld>
            <a:endParaRPr lang="en-US"/>
          </a:p>
        </p:txBody>
      </p:sp>
      <p:sp>
        <p:nvSpPr>
          <p:cNvPr id="129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4F6A1-4321-40FF-9A44-B0C0CDA0B805}" type="slidenum">
              <a:rPr lang="en-US"/>
              <a:pPr/>
              <a:t>89</a:t>
            </a:fld>
            <a:endParaRPr lang="en-US"/>
          </a:p>
        </p:txBody>
      </p:sp>
      <p:sp>
        <p:nvSpPr>
          <p:cNvPr id="104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33A30-D955-4C62-829E-4B86CA76A066}" type="slidenum">
              <a:rPr lang="en-US"/>
              <a:pPr/>
              <a:t>90</a:t>
            </a:fld>
            <a:endParaRPr lang="en-US"/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24794-B1C3-49B2-B72C-A219F9750967}" type="slidenum">
              <a:rPr lang="en-US"/>
              <a:pPr/>
              <a:t>91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FF1C0-2461-4C57-9B59-C12F2D1A8E09}" type="slidenum">
              <a:rPr lang="en-US"/>
              <a:pPr/>
              <a:t>92</a:t>
            </a:fld>
            <a:endParaRPr lang="en-US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98FCF3-7A16-4C2E-84E5-8683BAB6DD88}" type="slidenum">
              <a:rPr lang="en-US"/>
              <a:pPr/>
              <a:t>93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F71C4-95BD-42F3-A4BA-38C28718E5BC}" type="slidenum">
              <a:rPr lang="en-US"/>
              <a:pPr/>
              <a:t>94</a:t>
            </a:fld>
            <a:endParaRPr lang="en-US"/>
          </a:p>
        </p:txBody>
      </p:sp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1DA93-75FB-4B42-AF67-58E9C2EB13F1}" type="slidenum">
              <a:rPr lang="en-US"/>
              <a:pPr/>
              <a:t>95</a:t>
            </a:fld>
            <a:endParaRPr lang="en-US"/>
          </a:p>
        </p:txBody>
      </p:sp>
      <p:sp>
        <p:nvSpPr>
          <p:cNvPr id="115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B9DE5-B03A-468B-B5D1-CD11577624B9}" type="slidenum">
              <a:rPr lang="en-US"/>
              <a:pPr/>
              <a:t>96</a:t>
            </a:fld>
            <a:endParaRPr lang="en-US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2B66B-6FFA-44C1-A179-6DEE9471DCBC}" type="slidenum">
              <a:rPr lang="en-US"/>
              <a:pPr/>
              <a:t>97</a:t>
            </a:fld>
            <a:endParaRPr 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2452A-C78D-4780-8ED3-5DA97D3F5721}" type="slidenum">
              <a:rPr lang="en-US"/>
              <a:pPr/>
              <a:t>7</a:t>
            </a:fld>
            <a:endParaRPr lang="en-US"/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896DA-3CB8-4A0E-BC8C-6131D10BD145}" type="slidenum">
              <a:rPr lang="en-US"/>
              <a:pPr/>
              <a:t>98</a:t>
            </a:fld>
            <a:endParaRPr lang="en-US"/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892E7-EF88-4E22-BD88-82A83F6EDE2B}" type="slidenum">
              <a:rPr lang="en-US"/>
              <a:pPr/>
              <a:t>99</a:t>
            </a:fld>
            <a:endParaRPr lang="en-US"/>
          </a:p>
        </p:txBody>
      </p:sp>
      <p:sp>
        <p:nvSpPr>
          <p:cNvPr id="108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4FF07-C1D1-45C1-9234-97B55AF7197F}" type="slidenum">
              <a:rPr lang="en-US"/>
              <a:pPr/>
              <a:t>100</a:t>
            </a:fld>
            <a:endParaRPr lang="en-US"/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Minimal models.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92D-6A18-4980-857B-5D9F86171C09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F257B-5217-4341-A4E5-733F295218CF}" type="slidenum">
              <a:rPr lang="en-US"/>
              <a:pPr/>
              <a:t>103</a:t>
            </a:fld>
            <a:endParaRPr lang="en-US"/>
          </a:p>
        </p:txBody>
      </p:sp>
      <p:sp>
        <p:nvSpPr>
          <p:cNvPr id="111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57971D-5640-4608-A056-BFCF44BEC746}" type="slidenum">
              <a:rPr lang="en-US"/>
              <a:pPr/>
              <a:t>117</a:t>
            </a:fld>
            <a:endParaRPr lang="en-US"/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Char char="®"/>
            </a:pP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things that </a:t>
            </a:r>
            <a:r>
              <a:rPr lang="en-US" dirty="0" err="1" smtClean="0"/>
              <a:t>Datalog</a:t>
            </a:r>
            <a:r>
              <a:rPr lang="en-US" dirty="0" smtClean="0"/>
              <a:t> allows us to do is to quickly experiment with different ways to tune</a:t>
            </a:r>
            <a:r>
              <a:rPr lang="en-US" baseline="0" dirty="0" smtClean="0"/>
              <a:t> the precision of the analysis.  It also scales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0F8B-9399-4055-ABC6-81DA8E74021B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Say: there are many patterns that may not be covered by the OTS</a:t>
            </a:r>
            <a:r>
              <a:rPr lang="en-US" baseline="0" dirty="0" smtClean="0"/>
              <a:t> tool. Using </a:t>
            </a:r>
            <a:r>
              <a:rPr lang="en-US" baseline="0" dirty="0" err="1" smtClean="0"/>
              <a:t>datalog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prgorammers</a:t>
            </a:r>
            <a:r>
              <a:rPr lang="en-US" baseline="0" dirty="0" smtClean="0"/>
              <a:t> like you can write patterns that interest you, patterns that may indicate bugs, or bad programming habit, but may be just fine for somebody else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0F8B-9399-4055-ABC6-81DA8E74021B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0F8B-9399-4055-ABC6-81DA8E74021B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0F8B-9399-4055-ABC6-81DA8E74021B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A22C0-4AE7-4365-A4F9-2CA2E4DACC29}" type="slidenum">
              <a:rPr lang="en-US"/>
              <a:pPr/>
              <a:t>8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part needs to be interactive. TODO:</a:t>
            </a:r>
            <a:br>
              <a:rPr lang="en-US" dirty="0" smtClean="0"/>
            </a:br>
            <a:r>
              <a:rPr lang="en-US" dirty="0" smtClean="0"/>
              <a:t>1)</a:t>
            </a:r>
            <a:r>
              <a:rPr lang="en-US" baseline="0" dirty="0" smtClean="0"/>
              <a:t> prep work: Need skeleton code, and pre-made data files?  </a:t>
            </a:r>
          </a:p>
          <a:p>
            <a:r>
              <a:rPr lang="en-US" baseline="0" dirty="0" smtClean="0"/>
              <a:t>2) Interactive part: define </a:t>
            </a:r>
            <a:r>
              <a:rPr lang="en-US" baseline="0" dirty="0" err="1" smtClean="0"/>
              <a:t>implementVisitChild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hasSupertype</a:t>
            </a:r>
            <a:r>
              <a:rPr lang="en-US" baseline="0" dirty="0" smtClean="0"/>
              <a:t> on the fly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0F8B-9399-4055-ABC6-81DA8E74021B}" type="slidenum">
              <a:rPr lang="en-US" smtClean="0"/>
              <a:pPr/>
              <a:t>125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TODO:</a:t>
            </a:r>
            <a:r>
              <a:rPr lang="en-US" baseline="0" dirty="0" smtClean="0"/>
              <a:t> get number of </a:t>
            </a:r>
            <a:r>
              <a:rPr lang="en-US" baseline="0" dirty="0" err="1" smtClean="0"/>
              <a:t>hasSubtypePlus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tuples</a:t>
            </a:r>
            <a:r>
              <a:rPr lang="en-US" baseline="0" dirty="0" smtClean="0"/>
              <a:t> for java core library to make a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0F8B-9399-4055-ABC6-81DA8E74021B}" type="slidenum">
              <a:rPr lang="en-US" smtClean="0"/>
              <a:pPr/>
              <a:t>127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0F8B-9399-4055-ABC6-81DA8E74021B}" type="slidenum">
              <a:rPr lang="en-US" smtClean="0"/>
              <a:pPr/>
              <a:t>128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0F8B-9399-4055-ABC6-81DA8E74021B}" type="slidenum">
              <a:rPr lang="en-US" smtClean="0"/>
              <a:pPr/>
              <a:t>131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it’s like pushing selections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0F8B-9399-4055-ABC6-81DA8E74021B}" type="slidenum">
              <a:rPr lang="en-US" smtClean="0"/>
              <a:pPr/>
              <a:t>133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that it is optimal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0F8B-9399-4055-ABC6-81DA8E74021B}" type="slidenum">
              <a:rPr lang="en-US" smtClean="0"/>
              <a:pPr/>
              <a:t>134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0F8B-9399-4055-ABC6-81DA8E74021B}" type="slidenum">
              <a:rPr lang="en-US" smtClean="0"/>
              <a:pPr/>
              <a:t>135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92D-6A18-4980-857B-5D9F86171C0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92D-6A18-4980-857B-5D9F86171C0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TODO : animate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341C8-6393-274A-A5ED-55A7A541CDF1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7579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0F8B-9399-4055-ABC6-81DA8E74021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0F8B-9399-4055-ABC6-81DA8E74021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B26B-72A6-F945-81E1-097D24794345}" type="datetime1">
              <a:rPr lang="en-US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7466-9B9D-F94A-BF52-CA9E98B1FC4A}" type="datetime1">
              <a:rPr lang="en-US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CAF6-1A02-1645-8F78-840878CEA5A7}" type="datetime1">
              <a:rPr lang="en-US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2BFE282-DAC5-8D4C-A51C-B38746D5AE6E}" type="datetime1">
              <a:rPr lang="en-US"/>
              <a:pPr/>
              <a:t>6/19/2011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4DD035-8C34-4235-A894-6C54C9676E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04800"/>
            <a:ext cx="8001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DF1D9B6-C1D8-8843-A703-18FF5D0C8074}" type="datetime1">
              <a:rPr lang="en-US"/>
              <a:pPr/>
              <a:t>6/19/2011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ACF2D5-13B9-4AF0-B392-9D27D18654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3CAAB07-CAB1-0448-A7D2-BDA93456947E}" type="datetime1">
              <a:rPr lang="en-US"/>
              <a:pPr/>
              <a:t>6/19/2011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2BE867-4CF7-4B39-BF13-5A3BD0F08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294F-519F-F44E-AFA5-4987E3A47E6C}" type="datetime1">
              <a:rPr lang="en-US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E6AE-58F4-CD4B-9C7A-65DE92CFD648}" type="datetime1">
              <a:rPr lang="en-US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52F1-FA47-AE44-A8BA-BB54B5901B62}" type="datetime1">
              <a:rPr lang="en-US"/>
              <a:pPr/>
              <a:t>6/19/2011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77EE-BB37-DF43-9E4F-9C916BD40FD3}" type="datetime1">
              <a:rPr lang="en-US"/>
              <a:pPr/>
              <a:t>6/19/2011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3B48-A381-6441-8B3D-B99498FAEE67}" type="datetime1">
              <a:rPr lang="en-US"/>
              <a:pPr/>
              <a:t>6/19/2011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AAD1-5BF6-2848-9837-4F7ECA3601FE}" type="datetime1">
              <a:rPr lang="en-US"/>
              <a:pPr/>
              <a:t>6/19/2011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B297-FCDE-2244-8BBF-A94A91780168}" type="datetime1">
              <a:rPr lang="en-US"/>
              <a:pPr/>
              <a:t>6/19/2011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64B8-CC63-F445-A922-AA3BD79A6A2C}" type="datetime1">
              <a:rPr lang="en-US"/>
              <a:pPr/>
              <a:t>6/19/2011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59EA-33F3-8744-AAC6-249EEE1BCD19}" type="datetime1">
              <a:rPr lang="en-US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7B9F5-FC35-42AA-A140-E7B0156FB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iris-reason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39.jpeg"/><Relationship Id="rId4" Type="http://schemas.openxmlformats.org/officeDocument/2006/relationships/image" Target="../media/image48.jpe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2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2" Type="http://schemas.openxmlformats.org/officeDocument/2006/relationships/tags" Target="../tags/tag2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5.bin"/><Relationship Id="rId4" Type="http://schemas.openxmlformats.org/officeDocument/2006/relationships/notesSlide" Target="../notesSlides/notesSlide17.xml"/><Relationship Id="rId9" Type="http://schemas.openxmlformats.org/officeDocument/2006/relationships/oleObject" Target="../embeddings/oleObject4.bin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netdb.cis.upenn.edu/rapidnet" TargetMode="External"/><Relationship Id="rId2" Type="http://schemas.openxmlformats.org/officeDocument/2006/relationships/hyperlink" Target="http://p2.cs.berkeley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oom.cs.berkeley.edu/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8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9.bin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4688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/>
              <a:t>Datalog and Emerging Applications: an Interactive Tutorial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406" y="3453468"/>
            <a:ext cx="8593273" cy="9631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Shan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Huang      T.J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Green        Boon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Thau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920" y="4170195"/>
            <a:ext cx="1560286" cy="432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4195" y="4173185"/>
            <a:ext cx="1650916" cy="426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171190"/>
            <a:ext cx="2321377" cy="4308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8134" y="5776656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SIGMOD 2011		Athens, Greece	</a:t>
            </a:r>
            <a:r>
              <a:rPr lang="en-US" sz="2400" dirty="0" smtClean="0"/>
              <a:t>June </a:t>
            </a:r>
            <a:r>
              <a:rPr lang="en-US" sz="2400" dirty="0"/>
              <a:t>14, 2011</a:t>
            </a:r>
          </a:p>
        </p:txBody>
      </p:sp>
    </p:spTree>
    <p:extLst>
      <p:ext uri="{BB962C8B-B14F-4D97-AF65-F5344CB8AC3E}">
        <p14:creationId xmlns="" xmlns:p14="http://schemas.microsoft.com/office/powerpoint/2010/main" val="3081867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Negated </a:t>
            </a:r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229600" cy="2514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We may put </a:t>
            </a:r>
            <a:r>
              <a:rPr lang="en-US" sz="2400" dirty="0" smtClean="0"/>
              <a:t>! (NOT) </a:t>
            </a:r>
            <a:r>
              <a:rPr lang="en-US" sz="2400" dirty="0"/>
              <a:t>in front of a </a:t>
            </a:r>
            <a:r>
              <a:rPr lang="en-US" sz="2400" dirty="0" smtClean="0"/>
              <a:t>atom, </a:t>
            </a:r>
            <a:r>
              <a:rPr lang="en-US" sz="2400" dirty="0"/>
              <a:t>to negate its meaning.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Example: For any given node S, return all nodes D that are two hops away, where D is not an immediate neighbor of S.</a:t>
            </a:r>
            <a:endParaRPr lang="en-US" sz="2000" dirty="0" smtClean="0"/>
          </a:p>
          <a:p>
            <a:pPr lvl="1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6" name="Oval Callout 5"/>
          <p:cNvSpPr/>
          <p:nvPr/>
        </p:nvSpPr>
        <p:spPr>
          <a:xfrm>
            <a:off x="1600200" y="1447800"/>
            <a:ext cx="3810000" cy="381000"/>
          </a:xfrm>
          <a:prstGeom prst="wedgeEllipseCallout">
            <a:avLst>
              <a:gd name="adj1" fmla="val -19378"/>
              <a:gd name="adj2" fmla="val 915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 “cut” in Prolog.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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9400" y="3200400"/>
            <a:ext cx="28956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err="1" smtClean="0">
                <a:solidFill>
                  <a:schemeClr val="tx1"/>
                </a:solidFill>
              </a:rPr>
              <a:t>twoHop</a:t>
            </a:r>
            <a:r>
              <a:rPr lang="en-US" sz="2400" dirty="0" smtClean="0">
                <a:solidFill>
                  <a:schemeClr val="tx1"/>
                </a:solidFill>
              </a:rPr>
              <a:t>(S,D)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&lt;- link(S,Z),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     link(Z,D)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     ! link(S,D).</a:t>
            </a:r>
          </a:p>
        </p:txBody>
      </p:sp>
      <p:sp>
        <p:nvSpPr>
          <p:cNvPr id="9" name="Oval 212"/>
          <p:cNvSpPr>
            <a:spLocks noChangeArrowheads="1"/>
          </p:cNvSpPr>
          <p:nvPr/>
        </p:nvSpPr>
        <p:spPr bwMode="auto">
          <a:xfrm>
            <a:off x="3987800" y="5484813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 dirty="0" smtClean="0"/>
              <a:t>Z</a:t>
            </a:r>
            <a:endParaRPr lang="en-US" sz="2800" dirty="0"/>
          </a:p>
        </p:txBody>
      </p:sp>
      <p:sp>
        <p:nvSpPr>
          <p:cNvPr id="10" name="Oval 214"/>
          <p:cNvSpPr>
            <a:spLocks noChangeArrowheads="1"/>
          </p:cNvSpPr>
          <p:nvPr/>
        </p:nvSpPr>
        <p:spPr bwMode="auto">
          <a:xfrm>
            <a:off x="5918200" y="5484813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 dirty="0" smtClean="0"/>
              <a:t>D</a:t>
            </a:r>
            <a:endParaRPr lang="en-US" sz="2800" dirty="0"/>
          </a:p>
        </p:txBody>
      </p:sp>
      <p:sp>
        <p:nvSpPr>
          <p:cNvPr id="11" name="Oval 215"/>
          <p:cNvSpPr>
            <a:spLocks noChangeArrowheads="1"/>
          </p:cNvSpPr>
          <p:nvPr/>
        </p:nvSpPr>
        <p:spPr bwMode="auto">
          <a:xfrm>
            <a:off x="2130425" y="5486400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 dirty="0" smtClean="0"/>
              <a:t>S</a:t>
            </a:r>
            <a:endParaRPr lang="en-US" sz="2800" dirty="0"/>
          </a:p>
        </p:txBody>
      </p:sp>
      <p:cxnSp>
        <p:nvCxnSpPr>
          <p:cNvPr id="12" name="AutoShape 217"/>
          <p:cNvCxnSpPr>
            <a:cxnSpLocks noChangeShapeType="1"/>
          </p:cNvCxnSpPr>
          <p:nvPr/>
        </p:nvCxnSpPr>
        <p:spPr bwMode="auto">
          <a:xfrm>
            <a:off x="2689225" y="5751513"/>
            <a:ext cx="1289050" cy="12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3" name="AutoShape 218"/>
          <p:cNvCxnSpPr>
            <a:cxnSpLocks noChangeShapeType="1"/>
          </p:cNvCxnSpPr>
          <p:nvPr/>
        </p:nvCxnSpPr>
        <p:spPr bwMode="auto">
          <a:xfrm>
            <a:off x="4556125" y="5764213"/>
            <a:ext cx="13525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819400" y="5334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link(S,Z)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4724400" y="5334000"/>
            <a:ext cx="1053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link(Z,D)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4" grpId="0"/>
      <p:bldP spid="1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Pipelined Evaluation</a:t>
            </a:r>
          </a:p>
        </p:txBody>
      </p:sp>
      <p:sp>
        <p:nvSpPr>
          <p:cNvPr id="1076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11200" y="1752600"/>
            <a:ext cx="8204200" cy="4114800"/>
          </a:xfrm>
        </p:spPr>
        <p:txBody>
          <a:bodyPr>
            <a:normAutofit/>
          </a:bodyPr>
          <a:lstStyle/>
          <a:p>
            <a:r>
              <a:rPr lang="en-US" sz="2800" dirty="0"/>
              <a:t>Challenges:</a:t>
            </a:r>
          </a:p>
          <a:p>
            <a:pPr lvl="1"/>
            <a:r>
              <a:rPr lang="en-US" sz="2400" dirty="0"/>
              <a:t>Does PSN produce the correct answer?</a:t>
            </a:r>
          </a:p>
          <a:p>
            <a:pPr lvl="1"/>
            <a:r>
              <a:rPr lang="en-US" sz="2400" dirty="0"/>
              <a:t>Is PSN bandwidth efficient?</a:t>
            </a:r>
          </a:p>
          <a:p>
            <a:pPr lvl="2"/>
            <a:r>
              <a:rPr lang="en-US" sz="2000" dirty="0"/>
              <a:t>I.e. does it make the minimum number of inferences?</a:t>
            </a:r>
          </a:p>
          <a:p>
            <a:r>
              <a:rPr lang="en-US" sz="2800" dirty="0" smtClean="0"/>
              <a:t>Theorems [SIGMOD’06]: </a:t>
            </a:r>
          </a:p>
          <a:p>
            <a:pPr lvl="1"/>
            <a:r>
              <a:rPr lang="en-US" sz="2400" dirty="0" smtClean="0"/>
              <a:t>RS</a:t>
            </a:r>
            <a:r>
              <a:rPr lang="en-US" sz="2400" baseline="-25000" dirty="0" smtClean="0"/>
              <a:t>SN</a:t>
            </a:r>
            <a:r>
              <a:rPr lang="en-US" sz="2400" dirty="0" smtClean="0"/>
              <a:t>(p) = RS</a:t>
            </a:r>
            <a:r>
              <a:rPr lang="en-US" sz="2400" baseline="-25000" dirty="0" smtClean="0"/>
              <a:t>PSN</a:t>
            </a:r>
            <a:r>
              <a:rPr lang="en-US" sz="2400" dirty="0" smtClean="0"/>
              <a:t>(p), where RS is results set</a:t>
            </a:r>
          </a:p>
          <a:p>
            <a:pPr lvl="1"/>
            <a:r>
              <a:rPr lang="en-US" sz="2400" dirty="0" smtClean="0"/>
              <a:t>No repeated inferences in computing RS</a:t>
            </a:r>
            <a:r>
              <a:rPr lang="en-US" sz="2400" baseline="-25000" dirty="0" smtClean="0"/>
              <a:t>PSN</a:t>
            </a:r>
            <a:r>
              <a:rPr lang="en-US" sz="2400" dirty="0" smtClean="0"/>
              <a:t>(p)</a:t>
            </a:r>
          </a:p>
          <a:p>
            <a:pPr lvl="1"/>
            <a:r>
              <a:rPr lang="en-US" sz="2400" dirty="0" smtClean="0"/>
              <a:t>Require per-</a:t>
            </a:r>
            <a:r>
              <a:rPr lang="en-US" sz="2400" dirty="0" err="1" smtClean="0"/>
              <a:t>tuple</a:t>
            </a:r>
            <a:r>
              <a:rPr lang="en-US" sz="2400" dirty="0" smtClean="0"/>
              <a:t> timestamps in delta rules and FIFO and reliable channels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27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View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3962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Leverages insertion and deletion delta rules for state modifications.</a:t>
            </a:r>
          </a:p>
          <a:p>
            <a:r>
              <a:rPr lang="en-US" sz="2400" dirty="0" smtClean="0"/>
              <a:t>Complications arise from duplicate evaluations. </a:t>
            </a:r>
          </a:p>
          <a:p>
            <a:r>
              <a:rPr lang="en-US" sz="2400" dirty="0" smtClean="0"/>
              <a:t>Consider the Reachable query. What if there are many ways to route between two nodes a and b, i.e. many possible derivations for reachable(</a:t>
            </a:r>
            <a:r>
              <a:rPr lang="en-US" sz="2400" dirty="0" err="1" smtClean="0"/>
              <a:t>a,b</a:t>
            </a:r>
            <a:r>
              <a:rPr lang="en-US" sz="2400" dirty="0" smtClean="0"/>
              <a:t>)?</a:t>
            </a:r>
          </a:p>
          <a:p>
            <a:r>
              <a:rPr lang="en-US" sz="2400" dirty="0" smtClean="0"/>
              <a:t>Mechanisms: still use delta rules, but additionally, apply</a:t>
            </a:r>
          </a:p>
          <a:p>
            <a:pPr lvl="1"/>
            <a:r>
              <a:rPr lang="en-US" sz="2000" dirty="0" smtClean="0"/>
              <a:t>Count algorithm (for non-recursive queries).</a:t>
            </a:r>
          </a:p>
          <a:p>
            <a:pPr lvl="1"/>
            <a:r>
              <a:rPr lang="en-US" sz="2000" dirty="0" smtClean="0"/>
              <a:t>Delete and </a:t>
            </a:r>
            <a:r>
              <a:rPr lang="en-US" sz="2000" dirty="0" err="1" smtClean="0"/>
              <a:t>Rederive</a:t>
            </a:r>
            <a:r>
              <a:rPr lang="en-US" sz="2000" dirty="0" smtClean="0"/>
              <a:t> (SIGMOD’93). Expensive in distributed settings.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5144869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smtClean="0"/>
              <a:t>Maintaining Views Incrementally.</a:t>
            </a:r>
            <a:r>
              <a:rPr lang="en-US" dirty="0" smtClean="0"/>
              <a:t> Gupta, </a:t>
            </a:r>
            <a:r>
              <a:rPr lang="en-US" dirty="0" err="1" smtClean="0"/>
              <a:t>Mumick</a:t>
            </a:r>
            <a:r>
              <a:rPr lang="en-US" dirty="0" smtClean="0"/>
              <a:t>, </a:t>
            </a:r>
            <a:r>
              <a:rPr lang="en-US" dirty="0" err="1" smtClean="0"/>
              <a:t>Ramakrishnan</a:t>
            </a:r>
            <a:r>
              <a:rPr lang="en-US" dirty="0" smtClean="0"/>
              <a:t>, </a:t>
            </a:r>
            <a:r>
              <a:rPr lang="en-US" dirty="0" err="1" smtClean="0"/>
              <a:t>Subrahmanian</a:t>
            </a:r>
            <a:r>
              <a:rPr lang="en-US" dirty="0" smtClean="0"/>
              <a:t>. SIGMOD 1993.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PSN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Provenance-based approach</a:t>
            </a:r>
          </a:p>
          <a:p>
            <a:pPr lvl="1"/>
            <a:r>
              <a:rPr lang="en-US" sz="2000" dirty="0" smtClean="0"/>
              <a:t>Condensed form of provenance piggy-backed with each </a:t>
            </a:r>
            <a:r>
              <a:rPr lang="en-US" sz="2000" dirty="0" err="1" smtClean="0"/>
              <a:t>tuple</a:t>
            </a:r>
            <a:r>
              <a:rPr lang="en-US" sz="2000" dirty="0" smtClean="0"/>
              <a:t> for derivability test.</a:t>
            </a:r>
          </a:p>
          <a:p>
            <a:pPr lvl="1"/>
            <a:r>
              <a:rPr lang="en-US" sz="2000" b="1" dirty="0" smtClean="0"/>
              <a:t>Recursive Computation of Regions and Connectivity in Networks. </a:t>
            </a:r>
            <a:r>
              <a:rPr lang="en-US" sz="2000" dirty="0" smtClean="0"/>
              <a:t>Liu, Taylor, Zhou, Ives, and </a:t>
            </a:r>
            <a:r>
              <a:rPr lang="en-US" sz="2000" dirty="0" err="1" smtClean="0"/>
              <a:t>Loo</a:t>
            </a:r>
            <a:r>
              <a:rPr lang="en-US" sz="2000" dirty="0" smtClean="0"/>
              <a:t>.  ICDE 2009.</a:t>
            </a:r>
          </a:p>
          <a:p>
            <a:endParaRPr lang="en-US" sz="2400" dirty="0" smtClean="0"/>
          </a:p>
          <a:p>
            <a:r>
              <a:rPr lang="en-US" sz="2400" dirty="0" smtClean="0"/>
              <a:t>Relaxation of FIFO requirements:</a:t>
            </a:r>
          </a:p>
          <a:p>
            <a:pPr lvl="1"/>
            <a:r>
              <a:rPr lang="en-US" sz="2000" b="1" dirty="0" smtClean="0"/>
              <a:t>Maintaining Distributed Logic Programs Incrementally.</a:t>
            </a:r>
            <a:r>
              <a:rPr lang="en-US" sz="2000" dirty="0" smtClean="0"/>
              <a:t> </a:t>
            </a:r>
            <a:br>
              <a:rPr lang="en-US" sz="2000" dirty="0" smtClean="0"/>
            </a:br>
            <a:r>
              <a:rPr lang="en-US" sz="2000" dirty="0" err="1" smtClean="0"/>
              <a:t>Vivek</a:t>
            </a:r>
            <a:r>
              <a:rPr lang="en-US" sz="2000" dirty="0" smtClean="0"/>
              <a:t> Nigam, </a:t>
            </a:r>
            <a:r>
              <a:rPr lang="en-US" sz="2000" dirty="0" err="1" smtClean="0"/>
              <a:t>Limin</a:t>
            </a:r>
            <a:r>
              <a:rPr lang="en-US" sz="2000" dirty="0" smtClean="0"/>
              <a:t> </a:t>
            </a:r>
            <a:r>
              <a:rPr lang="en-US" sz="2000" dirty="0" err="1" smtClean="0"/>
              <a:t>Jia</a:t>
            </a:r>
            <a:r>
              <a:rPr lang="en-US" sz="2000" dirty="0" smtClean="0"/>
              <a:t>, Boon </a:t>
            </a:r>
            <a:r>
              <a:rPr lang="en-US" sz="2000" dirty="0" err="1" smtClean="0"/>
              <a:t>Thau</a:t>
            </a:r>
            <a:r>
              <a:rPr lang="en-US" sz="2000" dirty="0" smtClean="0"/>
              <a:t> </a:t>
            </a:r>
            <a:r>
              <a:rPr lang="en-US" sz="2000" dirty="0" err="1" smtClean="0"/>
              <a:t>Loo</a:t>
            </a:r>
            <a:r>
              <a:rPr lang="en-US" sz="2000" dirty="0" smtClean="0"/>
              <a:t> and Andre </a:t>
            </a:r>
            <a:r>
              <a:rPr lang="en-US" sz="2000" dirty="0" err="1" smtClean="0"/>
              <a:t>Scedrov</a:t>
            </a:r>
            <a:r>
              <a:rPr lang="en-US" sz="2000" dirty="0" smtClean="0"/>
              <a:t>. </a:t>
            </a:r>
            <a:br>
              <a:rPr lang="en-US" sz="2000" dirty="0" smtClean="0"/>
            </a:br>
            <a:r>
              <a:rPr lang="en-US" sz="2000" dirty="0" smtClean="0"/>
              <a:t>13th International ACM SIGPLAN Symposium on Principles and Practice of Declarative Programming (PPDP), 2011.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1088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Traditional: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Aggregate Selections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Magic Sets rewrite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Predicate Reordering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New: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Multi-query optimizations: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Query Results caching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Opportunistic message sharing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Cost-based </a:t>
            </a:r>
            <a:r>
              <a:rPr lang="en-US" sz="2400" dirty="0" smtClean="0"/>
              <a:t>optimizations</a:t>
            </a:r>
            <a:endParaRPr lang="en-US" sz="2400" dirty="0"/>
          </a:p>
          <a:p>
            <a:pPr lvl="2">
              <a:lnSpc>
                <a:spcPct val="80000"/>
              </a:lnSpc>
            </a:pPr>
            <a:r>
              <a:rPr lang="en-US" sz="2000" dirty="0" smtClean="0"/>
              <a:t>Network statistics (e.g. density, route request rates, etc.)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Combining top-down and bottom-up evaluation</a:t>
            </a:r>
            <a:endParaRPr lang="en-US" sz="2000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267200" y="2362200"/>
            <a:ext cx="2030413" cy="762001"/>
            <a:chOff x="4688" y="1696"/>
            <a:chExt cx="895" cy="512"/>
          </a:xfrm>
        </p:grpSpPr>
        <p:sp>
          <p:nvSpPr>
            <p:cNvPr id="1088516" name="Text Box 4"/>
            <p:cNvSpPr txBox="1">
              <a:spLocks noChangeArrowheads="1"/>
            </p:cNvSpPr>
            <p:nvPr/>
          </p:nvSpPr>
          <p:spPr bwMode="auto">
            <a:xfrm>
              <a:off x="4808" y="1798"/>
              <a:ext cx="775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FF0000"/>
                  </a:solidFill>
                </a:rPr>
                <a:t>PV/DV </a:t>
              </a:r>
              <a:r>
                <a:rPr lang="en-US" sz="1800" dirty="0">
                  <a:solidFill>
                    <a:srgbClr val="FF0000"/>
                  </a:solidFill>
                  <a:sym typeface="Symbol" pitchFamily="18" charset="2"/>
                </a:rPr>
                <a:t> </a:t>
              </a:r>
              <a:r>
                <a:rPr lang="en-US" sz="1800" dirty="0">
                  <a:solidFill>
                    <a:srgbClr val="FF0000"/>
                  </a:solidFill>
                </a:rPr>
                <a:t>DSR</a:t>
              </a:r>
            </a:p>
          </p:txBody>
        </p:sp>
        <p:sp>
          <p:nvSpPr>
            <p:cNvPr id="1088517" name="AutoShape 5"/>
            <p:cNvSpPr>
              <a:spLocks/>
            </p:cNvSpPr>
            <p:nvPr/>
          </p:nvSpPr>
          <p:spPr bwMode="auto">
            <a:xfrm>
              <a:off x="4688" y="1696"/>
              <a:ext cx="54" cy="512"/>
            </a:xfrm>
            <a:prstGeom prst="rightBrace">
              <a:avLst>
                <a:gd name="adj1" fmla="val 79012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103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5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15400" cy="3962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Networking use cases:</a:t>
            </a:r>
          </a:p>
          <a:p>
            <a:pPr lvl="1"/>
            <a:r>
              <a:rPr lang="en-US" sz="2000" b="1" dirty="0" smtClean="0"/>
              <a:t>Declarative Routing: Extensible Routing with Declarative Queries.</a:t>
            </a:r>
            <a:r>
              <a:rPr lang="en-US" sz="2000" dirty="0" smtClean="0"/>
              <a:t>  Loo, </a:t>
            </a:r>
            <a:r>
              <a:rPr lang="en-US" sz="2000" dirty="0" err="1" smtClean="0"/>
              <a:t>Hellerstein</a:t>
            </a:r>
            <a:r>
              <a:rPr lang="en-US" sz="2000" dirty="0" smtClean="0"/>
              <a:t>, </a:t>
            </a:r>
            <a:r>
              <a:rPr lang="en-US" sz="2000" dirty="0" err="1" smtClean="0"/>
              <a:t>Stoica</a:t>
            </a:r>
            <a:r>
              <a:rPr lang="en-US" sz="2000" dirty="0" smtClean="0"/>
              <a:t>, and </a:t>
            </a:r>
            <a:r>
              <a:rPr lang="en-US" sz="2000" dirty="0" err="1" smtClean="0"/>
              <a:t>Ramakrishnan</a:t>
            </a:r>
            <a:r>
              <a:rPr lang="en-US" sz="2000" dirty="0" smtClean="0"/>
              <a:t>. SIGCOMM 2005.</a:t>
            </a:r>
          </a:p>
          <a:p>
            <a:pPr lvl="1"/>
            <a:r>
              <a:rPr lang="en-US" sz="2000" b="1" dirty="0" smtClean="0"/>
              <a:t>Implementing Declarative Overlays.</a:t>
            </a:r>
            <a:r>
              <a:rPr lang="en-US" sz="2000" dirty="0" smtClean="0"/>
              <a:t> Loo, </a:t>
            </a:r>
            <a:r>
              <a:rPr lang="en-US" sz="2000" dirty="0" err="1" smtClean="0"/>
              <a:t>Condie</a:t>
            </a:r>
            <a:r>
              <a:rPr lang="en-US" sz="2000" dirty="0" smtClean="0"/>
              <a:t>, </a:t>
            </a:r>
            <a:r>
              <a:rPr lang="en-US" sz="2000" dirty="0" err="1" smtClean="0"/>
              <a:t>Hellerstein</a:t>
            </a:r>
            <a:r>
              <a:rPr lang="en-US" sz="2000" dirty="0" smtClean="0"/>
              <a:t>, </a:t>
            </a:r>
            <a:r>
              <a:rPr lang="en-US" sz="2000" dirty="0" err="1" smtClean="0"/>
              <a:t>Maniatis</a:t>
            </a:r>
            <a:r>
              <a:rPr lang="en-US" sz="2000" dirty="0" smtClean="0"/>
              <a:t>, Roscoe, and </a:t>
            </a:r>
            <a:r>
              <a:rPr lang="en-US" sz="2000" dirty="0" err="1" smtClean="0"/>
              <a:t>Stoica</a:t>
            </a:r>
            <a:r>
              <a:rPr lang="en-US" sz="2000" dirty="0" smtClean="0"/>
              <a:t>. SOSP 2005.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 smtClean="0"/>
          </a:p>
          <a:p>
            <a:r>
              <a:rPr lang="en-US" sz="2400" dirty="0" smtClean="0"/>
              <a:t>Distributed recursive query processing:</a:t>
            </a:r>
          </a:p>
          <a:p>
            <a:pPr lvl="1"/>
            <a:r>
              <a:rPr lang="en-US" sz="2000" b="1" dirty="0" smtClean="0"/>
              <a:t>*Declarative Networking: Language, Execution and Optimization</a:t>
            </a:r>
            <a:r>
              <a:rPr lang="en-US" sz="2000" dirty="0" smtClean="0"/>
              <a:t>. Loo, </a:t>
            </a:r>
            <a:r>
              <a:rPr lang="en-US" sz="2000" dirty="0" err="1" smtClean="0"/>
              <a:t>Condie</a:t>
            </a:r>
            <a:r>
              <a:rPr lang="en-US" sz="2000" dirty="0" smtClean="0"/>
              <a:t>, </a:t>
            </a:r>
            <a:r>
              <a:rPr lang="en-US" sz="2000" dirty="0" err="1" smtClean="0"/>
              <a:t>Garofalakis</a:t>
            </a:r>
            <a:r>
              <a:rPr lang="en-US" sz="2000" dirty="0" smtClean="0"/>
              <a:t>, Gay, </a:t>
            </a:r>
            <a:r>
              <a:rPr lang="en-US" sz="2000" dirty="0" err="1" smtClean="0"/>
              <a:t>Hellerstein</a:t>
            </a:r>
            <a:r>
              <a:rPr lang="en-US" sz="2000" dirty="0" smtClean="0"/>
              <a:t>, </a:t>
            </a:r>
            <a:r>
              <a:rPr lang="en-US" sz="2000" dirty="0" err="1" smtClean="0"/>
              <a:t>Maniatis</a:t>
            </a:r>
            <a:r>
              <a:rPr lang="en-US" sz="2000" dirty="0" smtClean="0"/>
              <a:t>, </a:t>
            </a:r>
            <a:r>
              <a:rPr lang="en-US" sz="2000" dirty="0" err="1" smtClean="0"/>
              <a:t>Ramakrishnan</a:t>
            </a:r>
            <a:r>
              <a:rPr lang="en-US" sz="2000" dirty="0" smtClean="0"/>
              <a:t>, Roscoe, and </a:t>
            </a:r>
            <a:r>
              <a:rPr lang="en-US" sz="2000" dirty="0" err="1" smtClean="0"/>
              <a:t>Stoica</a:t>
            </a:r>
            <a:r>
              <a:rPr lang="en-US" sz="2000" dirty="0" smtClean="0"/>
              <a:t>, SIGMOD 06.</a:t>
            </a:r>
          </a:p>
          <a:p>
            <a:pPr lvl="1"/>
            <a:r>
              <a:rPr lang="en-US" sz="2000" b="1" dirty="0" smtClean="0"/>
              <a:t>Recursive Computation of Regions and Connectivity in Networks. </a:t>
            </a:r>
            <a:r>
              <a:rPr lang="en-US" sz="2000" dirty="0" smtClean="0"/>
              <a:t>Liu, Taylor, Zhou, Ives, and Loo.  ICDE 2009.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6243"/>
            <a:ext cx="8229600" cy="4704347"/>
          </a:xfrm>
        </p:spPr>
        <p:txBody>
          <a:bodyPr>
            <a:noAutofit/>
          </a:bodyPr>
          <a:lstStyle/>
          <a:p>
            <a:r>
              <a:rPr lang="en-US" sz="2400" dirty="0" smtClean="0"/>
              <a:t>Declarative networking adoption:</a:t>
            </a:r>
          </a:p>
          <a:p>
            <a:pPr lvl="1"/>
            <a:r>
              <a:rPr lang="en-US" sz="2000" dirty="0" smtClean="0"/>
              <a:t>Leverage well-known open-source software-based projects, e.g. ns-3, </a:t>
            </a:r>
            <a:r>
              <a:rPr lang="en-US" sz="2000" dirty="0" err="1" smtClean="0"/>
              <a:t>Quagga</a:t>
            </a:r>
            <a:r>
              <a:rPr lang="en-US" sz="2000" dirty="0" smtClean="0"/>
              <a:t>, </a:t>
            </a:r>
            <a:r>
              <a:rPr lang="en-US" sz="2000" dirty="0" err="1" smtClean="0"/>
              <a:t>OpenFlow</a:t>
            </a:r>
            <a:endParaRPr lang="en-US" sz="2000" dirty="0" smtClean="0"/>
          </a:p>
          <a:p>
            <a:pPr lvl="1"/>
            <a:r>
              <a:rPr lang="en-US" sz="2000" dirty="0" smtClean="0"/>
              <a:t>Wrappers for legacy code</a:t>
            </a:r>
          </a:p>
          <a:p>
            <a:pPr lvl="1"/>
            <a:r>
              <a:rPr lang="en-US" sz="2000" dirty="0" smtClean="0"/>
              <a:t>Usability studies</a:t>
            </a:r>
          </a:p>
          <a:p>
            <a:pPr lvl="1"/>
            <a:r>
              <a:rPr lang="en-US" sz="2000" dirty="0" smtClean="0"/>
              <a:t>Open-source code release and demonstrations</a:t>
            </a:r>
          </a:p>
          <a:p>
            <a:r>
              <a:rPr lang="en-US" sz="2400" dirty="0" smtClean="0"/>
              <a:t>Formal network verification:</a:t>
            </a:r>
          </a:p>
          <a:p>
            <a:pPr lvl="1"/>
            <a:r>
              <a:rPr lang="en-US" sz="2000" dirty="0" smtClean="0"/>
              <a:t>Integration of formal tools (e.g. theorem </a:t>
            </a:r>
            <a:r>
              <a:rPr lang="en-US" sz="2000" dirty="0" err="1" smtClean="0"/>
              <a:t>provers</a:t>
            </a:r>
            <a:r>
              <a:rPr lang="en-US" sz="2000" dirty="0" smtClean="0"/>
              <a:t>, SMT solvers), formal network models (e.g. routing algebra)</a:t>
            </a:r>
          </a:p>
          <a:p>
            <a:pPr lvl="1"/>
            <a:r>
              <a:rPr lang="en-US" sz="2000" dirty="0" smtClean="0"/>
              <a:t>Operational semantics of Network </a:t>
            </a:r>
            <a:r>
              <a:rPr lang="en-US" sz="2000" dirty="0" err="1" smtClean="0"/>
              <a:t>Datalog</a:t>
            </a:r>
            <a:r>
              <a:rPr lang="en-US" sz="2000" dirty="0" smtClean="0"/>
              <a:t> and subsequent extensions</a:t>
            </a:r>
          </a:p>
          <a:p>
            <a:pPr lvl="1"/>
            <a:r>
              <a:rPr lang="en-US" sz="2000" dirty="0" smtClean="0"/>
              <a:t>Other properties: timing, security</a:t>
            </a:r>
          </a:p>
          <a:p>
            <a:r>
              <a:rPr lang="en-US" sz="2400" dirty="0" smtClean="0"/>
              <a:t>Opportunities for automated program synthesis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Outline of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June 14, 2011: The Second Coming of Datalog!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Refresher: </a:t>
            </a:r>
            <a:r>
              <a:rPr lang="en-US" dirty="0"/>
              <a:t>basics of </a:t>
            </a:r>
            <a:r>
              <a:rPr lang="en-US" dirty="0" err="1"/>
              <a:t>Datalog</a:t>
            </a:r>
            <a:endParaRPr lang="en-US" dirty="0"/>
          </a:p>
          <a:p>
            <a:r>
              <a:rPr lang="en-US" dirty="0"/>
              <a:t>Application #1: Data Integration and Exchange</a:t>
            </a:r>
          </a:p>
          <a:p>
            <a:r>
              <a:rPr lang="en-US" dirty="0" smtClean="0"/>
              <a:t>Application #2: </a:t>
            </a:r>
            <a:r>
              <a:rPr lang="en-US" dirty="0"/>
              <a:t>Program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Application #3: Declarative Networking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Modern System Implementations</a:t>
            </a:r>
          </a:p>
          <a:p>
            <a:r>
              <a:rPr lang="en-US" dirty="0">
                <a:solidFill>
                  <a:srgbClr val="FF0000"/>
                </a:solidFill>
              </a:rPr>
              <a:t>Open Questions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2197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Academic and Commercial </a:t>
            </a:r>
            <a:r>
              <a:rPr lang="en-US" dirty="0" err="1" smtClean="0"/>
              <a:t>Datalog</a:t>
            </a:r>
            <a:r>
              <a:rPr lang="en-US" dirty="0" smtClean="0"/>
              <a:t> Engines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/>
              <a:t>IRIS </a:t>
            </a:r>
            <a:r>
              <a:rPr lang="en-US" sz="2000" dirty="0" err="1" smtClean="0"/>
              <a:t>Reasoner</a:t>
            </a:r>
            <a:r>
              <a:rPr lang="en-US" sz="2000" dirty="0" smtClean="0"/>
              <a:t>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Negation and function symbols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Locally stratified negation, well-founded  semantics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hlinkClick r:id="rId2"/>
              </a:rPr>
              <a:t>http://www.iris-reasoner.org/</a:t>
            </a:r>
            <a:endParaRPr lang="en-US" sz="1800" dirty="0" smtClean="0"/>
          </a:p>
          <a:p>
            <a:pPr>
              <a:spcBef>
                <a:spcPts val="1800"/>
              </a:spcBef>
            </a:pPr>
            <a:r>
              <a:rPr lang="en-US" sz="2000" dirty="0" smtClean="0"/>
              <a:t>P2/</a:t>
            </a:r>
            <a:r>
              <a:rPr lang="en-US" sz="2000" dirty="0" err="1" smtClean="0"/>
              <a:t>RapidNet</a:t>
            </a:r>
            <a:r>
              <a:rPr lang="en-US" sz="2000" dirty="0" smtClean="0"/>
              <a:t> declarative networking (2005 - present)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Semantics: </a:t>
            </a:r>
            <a:r>
              <a:rPr lang="en-US" sz="1800" dirty="0" err="1" smtClean="0"/>
              <a:t>Datalog</a:t>
            </a:r>
            <a:r>
              <a:rPr lang="en-US" sz="1800" dirty="0" smtClean="0"/>
              <a:t> with distribution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Evaluation: Pipelined semi-naïve evaluation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Bloom (2009 – present)</a:t>
            </a:r>
          </a:p>
          <a:p>
            <a:pPr lvl="1">
              <a:spcBef>
                <a:spcPts val="1800"/>
              </a:spcBef>
            </a:pPr>
            <a:r>
              <a:rPr lang="en-US" sz="1800" dirty="0" err="1" smtClean="0"/>
              <a:t>Datalog</a:t>
            </a:r>
            <a:r>
              <a:rPr lang="en-US" sz="1800" dirty="0" smtClean="0"/>
              <a:t> with time: next, </a:t>
            </a:r>
            <a:r>
              <a:rPr lang="en-US" sz="1800" dirty="0" err="1" smtClean="0"/>
              <a:t>prev</a:t>
            </a:r>
            <a:r>
              <a:rPr lang="en-US" sz="1800" dirty="0" smtClean="0"/>
              <a:t>, </a:t>
            </a:r>
            <a:r>
              <a:rPr lang="en-US" sz="1800" dirty="0" err="1" smtClean="0"/>
              <a:t>async</a:t>
            </a:r>
            <a:endParaRPr lang="en-US" sz="1800" dirty="0" smtClean="0"/>
          </a:p>
          <a:p>
            <a:pPr>
              <a:spcBef>
                <a:spcPts val="1800"/>
              </a:spcBef>
            </a:pPr>
            <a:r>
              <a:rPr lang="en-US" sz="2000" dirty="0" smtClean="0"/>
              <a:t>Orchestra (2005 – present)</a:t>
            </a:r>
          </a:p>
          <a:p>
            <a:pPr lvl="1">
              <a:spcBef>
                <a:spcPts val="600"/>
              </a:spcBef>
            </a:pPr>
            <a:r>
              <a:rPr lang="en-US" sz="1600" dirty="0" err="1" smtClean="0"/>
              <a:t>Datalog</a:t>
            </a:r>
            <a:r>
              <a:rPr lang="en-US" sz="1600" dirty="0" smtClean="0"/>
              <a:t> for p2p data integration with provenance support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Evaluation: Pipelined semi-naïve evaluation</a:t>
            </a:r>
          </a:p>
          <a:p>
            <a:pPr lvl="1">
              <a:spcBef>
                <a:spcPts val="600"/>
              </a:spcBef>
            </a:pPr>
            <a:endParaRPr lang="en-US" sz="1800" dirty="0" smtClean="0"/>
          </a:p>
        </p:txBody>
      </p:sp>
      <p:pic>
        <p:nvPicPr>
          <p:cNvPr id="10" name="Picture 9" descr="b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6080" y="4346119"/>
            <a:ext cx="1069770" cy="514425"/>
          </a:xfrm>
          <a:prstGeom prst="rect">
            <a:avLst/>
          </a:prstGeom>
        </p:spPr>
      </p:pic>
      <p:pic>
        <p:nvPicPr>
          <p:cNvPr id="11" name="Picture 10" descr="uc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7263" y="3130708"/>
            <a:ext cx="482930" cy="482930"/>
          </a:xfrm>
          <a:prstGeom prst="rect">
            <a:avLst/>
          </a:prstGeom>
        </p:spPr>
      </p:pic>
      <p:pic>
        <p:nvPicPr>
          <p:cNvPr id="10242" name="Picture 2" descr="http://www.sas.upenn.edu/~marcmere/pictures/penn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2904" y="3146830"/>
            <a:ext cx="1444831" cy="470484"/>
          </a:xfrm>
          <a:prstGeom prst="rect">
            <a:avLst/>
          </a:prstGeom>
          <a:noFill/>
        </p:spPr>
      </p:pic>
      <p:pic>
        <p:nvPicPr>
          <p:cNvPr id="7170" name="Picture 2" descr="SOA4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4556" y="1810366"/>
            <a:ext cx="1825510" cy="814080"/>
          </a:xfrm>
          <a:prstGeom prst="rect">
            <a:avLst/>
          </a:prstGeom>
          <a:noFill/>
        </p:spPr>
      </p:pic>
      <p:pic>
        <p:nvPicPr>
          <p:cNvPr id="12" name="Picture 11" descr="uc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0910" y="4363763"/>
            <a:ext cx="482930" cy="482930"/>
          </a:xfrm>
          <a:prstGeom prst="rect">
            <a:avLst/>
          </a:prstGeom>
        </p:spPr>
      </p:pic>
      <p:pic>
        <p:nvPicPr>
          <p:cNvPr id="13" name="Picture 2" descr="http://www.sas.upenn.edu/~marcmere/pictures/penn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9033" y="5211158"/>
            <a:ext cx="1444831" cy="47048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25543" cy="45259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LogicBlox</a:t>
            </a:r>
            <a:endParaRPr lang="en-US" sz="2000" dirty="0" smtClean="0"/>
          </a:p>
          <a:p>
            <a:pPr lvl="1"/>
            <a:r>
              <a:rPr lang="en-US" sz="1800" dirty="0" smtClean="0"/>
              <a:t>Enterprise decision automation, analytics, and planning</a:t>
            </a:r>
          </a:p>
          <a:p>
            <a:pPr lvl="1"/>
            <a:r>
              <a:rPr lang="en-US" sz="1800" dirty="0" smtClean="0"/>
              <a:t>Incremental view maintenance, notion of time, insert/delete/update, modules, generic programming </a:t>
            </a:r>
          </a:p>
          <a:p>
            <a:r>
              <a:rPr lang="en-US" sz="2000" dirty="0" err="1" smtClean="0"/>
              <a:t>Semmle</a:t>
            </a:r>
            <a:endParaRPr lang="en-US" sz="2000" dirty="0" smtClean="0"/>
          </a:p>
          <a:p>
            <a:pPr lvl="1"/>
            <a:r>
              <a:rPr lang="en-US" sz="1800" dirty="0" smtClean="0"/>
              <a:t>Program analysis</a:t>
            </a:r>
          </a:p>
          <a:p>
            <a:pPr lvl="1"/>
            <a:r>
              <a:rPr lang="en-US" sz="1800" dirty="0" smtClean="0"/>
              <a:t>Sophisticated optimizations: magic sets, type-based, index creation, folding, etc.</a:t>
            </a:r>
          </a:p>
          <a:p>
            <a:r>
              <a:rPr lang="en-US" sz="2000" dirty="0" err="1" smtClean="0"/>
              <a:t>Lixto</a:t>
            </a:r>
            <a:endParaRPr lang="en-US" sz="2000" dirty="0" smtClean="0"/>
          </a:p>
          <a:p>
            <a:pPr lvl="1"/>
            <a:r>
              <a:rPr lang="en-US" sz="1800" dirty="0" smtClean="0"/>
              <a:t>Web site screen scraping (</a:t>
            </a:r>
            <a:r>
              <a:rPr lang="en-US" sz="1800" dirty="0" err="1" smtClean="0"/>
              <a:t>Datalog</a:t>
            </a:r>
            <a:r>
              <a:rPr lang="en-US" sz="1800" dirty="0" smtClean="0"/>
              <a:t> on html trees)</a:t>
            </a:r>
          </a:p>
          <a:p>
            <a:r>
              <a:rPr lang="en-US" sz="2200" dirty="0" smtClean="0"/>
              <a:t>Commercial databases</a:t>
            </a:r>
          </a:p>
          <a:p>
            <a:pPr lvl="1"/>
            <a:r>
              <a:rPr lang="en-US" sz="1800" dirty="0" smtClean="0"/>
              <a:t>SQL-99: all major vendors (IBM, Microsoft, Oracle).</a:t>
            </a:r>
            <a:endParaRPr lang="en-US" sz="1800" dirty="0"/>
          </a:p>
        </p:txBody>
      </p:sp>
      <p:pic>
        <p:nvPicPr>
          <p:cNvPr id="5" name="Picture 4" descr="semml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192" y="2920225"/>
            <a:ext cx="1520042" cy="396533"/>
          </a:xfrm>
          <a:prstGeom prst="rect">
            <a:avLst/>
          </a:prstGeom>
        </p:spPr>
      </p:pic>
      <p:pic>
        <p:nvPicPr>
          <p:cNvPr id="6" name="Picture 5" descr="Lixt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0404" y="3940782"/>
            <a:ext cx="1124692" cy="424884"/>
          </a:xfrm>
          <a:prstGeom prst="rect">
            <a:avLst/>
          </a:prstGeom>
        </p:spPr>
      </p:pic>
      <p:pic>
        <p:nvPicPr>
          <p:cNvPr id="7" name="Picture 6" descr="lb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9018" y="1561147"/>
            <a:ext cx="2513611" cy="4665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Rules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Safety condition:</a:t>
            </a:r>
          </a:p>
          <a:p>
            <a:pPr lvl="1"/>
            <a:r>
              <a:rPr lang="en-US" sz="2400" dirty="0" smtClean="0"/>
              <a:t>Every variable in the rule must occur in a positive (non-negated) relational atom in the rule body.</a:t>
            </a:r>
          </a:p>
          <a:p>
            <a:pPr lvl="1"/>
            <a:r>
              <a:rPr lang="en-US" sz="2400" dirty="0" smtClean="0"/>
              <a:t>Ensures that the results of programs are finite, and that their results depend only on the actual contents of the database.</a:t>
            </a:r>
          </a:p>
          <a:p>
            <a:r>
              <a:rPr lang="en-US" sz="2800" dirty="0" smtClean="0"/>
              <a:t>Examples of unsafe rules:</a:t>
            </a:r>
          </a:p>
          <a:p>
            <a:pPr marL="990600" lvl="1" indent="-533400"/>
            <a:r>
              <a:rPr lang="en-US" sz="2400" dirty="0" smtClean="0"/>
              <a:t>s(X) &lt;- r(Y).</a:t>
            </a:r>
          </a:p>
          <a:p>
            <a:pPr marL="990600" lvl="1" indent="-533400"/>
            <a:r>
              <a:rPr lang="en-US" sz="2400" dirty="0" smtClean="0"/>
              <a:t>s(X) &lt;- r(Y), ! r(X).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Monotype Sorts" pitchFamily="2" charset="2"/>
              <a:buNone/>
            </a:pP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Outline of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June 14, 2011: The Second Coming of Datalog!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Refresher: </a:t>
            </a:r>
            <a:r>
              <a:rPr lang="en-US" dirty="0"/>
              <a:t>basics of </a:t>
            </a:r>
            <a:r>
              <a:rPr lang="en-US" dirty="0" err="1"/>
              <a:t>Datalog</a:t>
            </a:r>
            <a:endParaRPr lang="en-US" dirty="0"/>
          </a:p>
          <a:p>
            <a:r>
              <a:rPr lang="en-US" dirty="0"/>
              <a:t>Application #1: Data Integration and Exchange</a:t>
            </a:r>
          </a:p>
          <a:p>
            <a:r>
              <a:rPr lang="en-US" dirty="0" smtClean="0"/>
              <a:t>Application #2: </a:t>
            </a:r>
            <a:r>
              <a:rPr lang="en-US" dirty="0"/>
              <a:t>Program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Application #3: Declarative Networking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Conclusions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2197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Program?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87893" y="1928336"/>
            <a:ext cx="208499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program</a:t>
            </a:r>
            <a:endParaRPr lang="en-US" sz="4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1520" y="1905000"/>
            <a:ext cx="452367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US" sz="4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3301487" y="2362200"/>
            <a:ext cx="3547895" cy="1195864"/>
            <a:chOff x="3538705" y="2362200"/>
            <a:chExt cx="3547895" cy="1195864"/>
          </a:xfrm>
        </p:grpSpPr>
        <p:sp>
          <p:nvSpPr>
            <p:cNvPr id="4" name="Rectangle 3"/>
            <p:cNvSpPr/>
            <p:nvPr/>
          </p:nvSpPr>
          <p:spPr>
            <a:xfrm>
              <a:off x="4915138" y="2362200"/>
              <a:ext cx="452367" cy="73866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+</a:t>
              </a:r>
              <a:endParaRPr lang="en-US" sz="4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38705" y="2819400"/>
              <a:ext cx="3547895" cy="73866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data structures</a:t>
              </a:r>
              <a:endParaRPr lang="en-US" sz="4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656298" y="1905000"/>
            <a:ext cx="257429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algorithms</a:t>
            </a:r>
            <a:endParaRPr lang="en-US" sz="4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3932872"/>
            <a:ext cx="235949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algorithm</a:t>
            </a:r>
            <a:endParaRPr lang="en-US" sz="4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1520" y="3909536"/>
            <a:ext cx="452367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US" sz="4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964849" y="3909536"/>
            <a:ext cx="1775038" cy="1729264"/>
            <a:chOff x="4168562" y="3909536"/>
            <a:chExt cx="1775038" cy="1729264"/>
          </a:xfrm>
        </p:grpSpPr>
        <p:sp>
          <p:nvSpPr>
            <p:cNvPr id="9" name="Rectangle 8"/>
            <p:cNvSpPr/>
            <p:nvPr/>
          </p:nvSpPr>
          <p:spPr>
            <a:xfrm>
              <a:off x="4915138" y="4442936"/>
              <a:ext cx="452367" cy="73866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+</a:t>
              </a:r>
              <a:endParaRPr lang="en-US" sz="4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68562" y="4900136"/>
              <a:ext cx="1775038" cy="73866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control</a:t>
              </a:r>
              <a:endParaRPr lang="en-US" sz="4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89868" y="3909536"/>
              <a:ext cx="1221809" cy="73866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logic</a:t>
              </a:r>
              <a:endParaRPr lang="en-US" sz="4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600200"/>
            <a:ext cx="188930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6100" y="3962400"/>
            <a:ext cx="17907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1112 L -0.00295 -0.2960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5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0243 0.1574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1" grpId="0"/>
      <p:bldP spid="11" grpId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5638800" y="5181600"/>
            <a:ext cx="3429000" cy="1600200"/>
          </a:xfrm>
          <a:prstGeom prst="roundRect">
            <a:avLst>
              <a:gd name="adj" fmla="val 523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638800" y="1828800"/>
            <a:ext cx="3429000" cy="3124200"/>
          </a:xfrm>
          <a:prstGeom prst="roundRect">
            <a:avLst>
              <a:gd name="adj" fmla="val 364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 + Control + Data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113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14800" y="3276600"/>
            <a:ext cx="1371600" cy="1524000"/>
          </a:xfrm>
          <a:prstGeom prst="roundRect">
            <a:avLst>
              <a:gd name="adj" fmla="val 8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DatalogEngine</a:t>
            </a:r>
            <a:endParaRPr lang="en-US" sz="2800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1066800" y="1295400"/>
            <a:ext cx="2133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Specifications</a:t>
            </a:r>
            <a:endParaRPr lang="en-US" sz="2600" dirty="0"/>
          </a:p>
        </p:txBody>
      </p:sp>
      <p:sp>
        <p:nvSpPr>
          <p:cNvPr id="11" name="Rounded Rectangle 10"/>
          <p:cNvSpPr/>
          <p:nvPr/>
        </p:nvSpPr>
        <p:spPr>
          <a:xfrm>
            <a:off x="6324600" y="1219200"/>
            <a:ext cx="2667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Implementation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5867400" y="2209800"/>
            <a:ext cx="13716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Top-down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315200" y="2209800"/>
            <a:ext cx="16002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Bottom-up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924800" y="3048000"/>
            <a:ext cx="9144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Naive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53200" y="3657600"/>
            <a:ext cx="15240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Semi-naive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96200" y="4419600"/>
            <a:ext cx="12192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DReD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943600" y="4419600"/>
            <a:ext cx="13716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Counting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172200" y="3048000"/>
            <a:ext cx="9906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Tabled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34200" y="5562600"/>
            <a:ext cx="9144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BDDs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077200" y="5257800"/>
            <a:ext cx="9144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BTree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848600" y="6172200"/>
            <a:ext cx="11430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KDTree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715000" y="5943600"/>
            <a:ext cx="1447800" cy="762000"/>
          </a:xfrm>
          <a:prstGeom prst="roundRect">
            <a:avLst>
              <a:gd name="adj" fmla="val 743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transitive 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closure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57800" y="1752600"/>
            <a:ext cx="1676400" cy="304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Control</a:t>
            </a:r>
            <a:endParaRPr lang="en-US" sz="2200" dirty="0"/>
          </a:p>
        </p:txBody>
      </p:sp>
      <p:sp>
        <p:nvSpPr>
          <p:cNvPr id="34" name="Rectangle 33"/>
          <p:cNvSpPr/>
          <p:nvPr/>
        </p:nvSpPr>
        <p:spPr>
          <a:xfrm>
            <a:off x="5257800" y="5105400"/>
            <a:ext cx="20574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Data Structures</a:t>
            </a:r>
            <a:endParaRPr lang="en-US" sz="2200" dirty="0"/>
          </a:p>
        </p:txBody>
      </p:sp>
      <p:cxnSp>
        <p:nvCxnSpPr>
          <p:cNvPr id="36" name="Straight Arrow Connector 35"/>
          <p:cNvCxnSpPr>
            <a:stCxn id="11" idx="2"/>
            <a:endCxn id="20" idx="0"/>
          </p:cNvCxnSpPr>
          <p:nvPr/>
        </p:nvCxnSpPr>
        <p:spPr>
          <a:xfrm rot="5400000">
            <a:off x="6838950" y="1390650"/>
            <a:ext cx="533400" cy="11049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2"/>
            <a:endCxn id="21" idx="0"/>
          </p:cNvCxnSpPr>
          <p:nvPr/>
        </p:nvCxnSpPr>
        <p:spPr>
          <a:xfrm rot="16200000" flipH="1">
            <a:off x="7620000" y="1714500"/>
            <a:ext cx="533400" cy="4572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0" idx="2"/>
            <a:endCxn id="26" idx="0"/>
          </p:cNvCxnSpPr>
          <p:nvPr/>
        </p:nvCxnSpPr>
        <p:spPr>
          <a:xfrm rot="16200000" flipH="1">
            <a:off x="6457950" y="2838450"/>
            <a:ext cx="304800" cy="1143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1" idx="2"/>
            <a:endCxn id="22" idx="0"/>
          </p:cNvCxnSpPr>
          <p:nvPr/>
        </p:nvCxnSpPr>
        <p:spPr>
          <a:xfrm rot="16200000" flipH="1">
            <a:off x="8096250" y="2762250"/>
            <a:ext cx="304800" cy="2667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1" idx="2"/>
            <a:endCxn id="23" idx="0"/>
          </p:cNvCxnSpPr>
          <p:nvPr/>
        </p:nvCxnSpPr>
        <p:spPr>
          <a:xfrm rot="5400000">
            <a:off x="7258050" y="2800350"/>
            <a:ext cx="914400" cy="8001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3" idx="2"/>
            <a:endCxn id="25" idx="0"/>
          </p:cNvCxnSpPr>
          <p:nvPr/>
        </p:nvCxnSpPr>
        <p:spPr>
          <a:xfrm rot="5400000">
            <a:off x="6858000" y="3962400"/>
            <a:ext cx="228600" cy="6858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3" idx="2"/>
            <a:endCxn id="24" idx="0"/>
          </p:cNvCxnSpPr>
          <p:nvPr/>
        </p:nvCxnSpPr>
        <p:spPr>
          <a:xfrm rot="16200000" flipH="1">
            <a:off x="7696200" y="3810000"/>
            <a:ext cx="228600" cy="9906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1" idx="2"/>
            <a:endCxn id="28" idx="0"/>
          </p:cNvCxnSpPr>
          <p:nvPr/>
        </p:nvCxnSpPr>
        <p:spPr>
          <a:xfrm rot="16200000" flipH="1">
            <a:off x="7791450" y="4514850"/>
            <a:ext cx="304800" cy="11811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1" idx="2"/>
            <a:endCxn id="29" idx="0"/>
          </p:cNvCxnSpPr>
          <p:nvPr/>
        </p:nvCxnSpPr>
        <p:spPr>
          <a:xfrm rot="16200000" flipH="1">
            <a:off x="7277100" y="5029200"/>
            <a:ext cx="1219200" cy="10668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1" idx="2"/>
            <a:endCxn id="27" idx="0"/>
          </p:cNvCxnSpPr>
          <p:nvPr/>
        </p:nvCxnSpPr>
        <p:spPr>
          <a:xfrm rot="16200000" flipH="1">
            <a:off x="7067550" y="5238750"/>
            <a:ext cx="609600" cy="381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8"/>
          <p:cNvGrpSpPr/>
          <p:nvPr/>
        </p:nvGrpSpPr>
        <p:grpSpPr>
          <a:xfrm>
            <a:off x="1600200" y="2438400"/>
            <a:ext cx="1219200" cy="304800"/>
            <a:chOff x="1219200" y="2438400"/>
            <a:chExt cx="1219200" cy="304800"/>
          </a:xfrm>
        </p:grpSpPr>
        <p:sp>
          <p:nvSpPr>
            <p:cNvPr id="80" name="Rectangle 79"/>
            <p:cNvSpPr/>
            <p:nvPr/>
          </p:nvSpPr>
          <p:spPr>
            <a:xfrm>
              <a:off x="1219200" y="2438400"/>
              <a:ext cx="304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24000" y="24384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828800" y="2438400"/>
              <a:ext cx="304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133600" y="2438400"/>
              <a:ext cx="3048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7"/>
          <p:cNvGrpSpPr/>
          <p:nvPr/>
        </p:nvGrpSpPr>
        <p:grpSpPr>
          <a:xfrm>
            <a:off x="1600200" y="3505200"/>
            <a:ext cx="1219200" cy="304800"/>
            <a:chOff x="1219200" y="2971800"/>
            <a:chExt cx="1219200" cy="304800"/>
          </a:xfrm>
        </p:grpSpPr>
        <p:sp>
          <p:nvSpPr>
            <p:cNvPr id="85" name="Rectangle 84"/>
            <p:cNvSpPr/>
            <p:nvPr/>
          </p:nvSpPr>
          <p:spPr>
            <a:xfrm>
              <a:off x="1219200" y="29718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24000" y="2971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28800" y="2971800"/>
              <a:ext cx="304800" cy="304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133600" y="2971800"/>
              <a:ext cx="3048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6"/>
          <p:cNvGrpSpPr/>
          <p:nvPr/>
        </p:nvGrpSpPr>
        <p:grpSpPr>
          <a:xfrm>
            <a:off x="1600200" y="4800600"/>
            <a:ext cx="1219200" cy="304800"/>
            <a:chOff x="1219200" y="3581400"/>
            <a:chExt cx="1219200" cy="304800"/>
          </a:xfrm>
        </p:grpSpPr>
        <p:sp>
          <p:nvSpPr>
            <p:cNvPr id="90" name="Rectangle 89"/>
            <p:cNvSpPr/>
            <p:nvPr/>
          </p:nvSpPr>
          <p:spPr>
            <a:xfrm>
              <a:off x="1219200" y="3581400"/>
              <a:ext cx="304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524000" y="3581400"/>
              <a:ext cx="3048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828800" y="3581400"/>
              <a:ext cx="304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133600" y="35814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28"/>
          <p:cNvGrpSpPr/>
          <p:nvPr/>
        </p:nvGrpSpPr>
        <p:grpSpPr>
          <a:xfrm>
            <a:off x="1600200" y="5867400"/>
            <a:ext cx="1219200" cy="304800"/>
            <a:chOff x="1219200" y="5334000"/>
            <a:chExt cx="1219200" cy="304800"/>
          </a:xfrm>
        </p:grpSpPr>
        <p:sp>
          <p:nvSpPr>
            <p:cNvPr id="95" name="Rectangle 94"/>
            <p:cNvSpPr/>
            <p:nvPr/>
          </p:nvSpPr>
          <p:spPr>
            <a:xfrm>
              <a:off x="1219200" y="5334000"/>
              <a:ext cx="304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524000" y="53340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828800" y="5334000"/>
              <a:ext cx="304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133600" y="5334000"/>
              <a:ext cx="304800" cy="304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9" name="Straight Arrow Connector 98"/>
          <p:cNvCxnSpPr/>
          <p:nvPr/>
        </p:nvCxnSpPr>
        <p:spPr>
          <a:xfrm>
            <a:off x="2819400" y="2590800"/>
            <a:ext cx="1295400" cy="10668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2819400" y="3657600"/>
            <a:ext cx="1295400" cy="4572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2819400" y="4216400"/>
            <a:ext cx="1295400" cy="7366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76"/>
          <p:cNvGrpSpPr/>
          <p:nvPr/>
        </p:nvGrpSpPr>
        <p:grpSpPr>
          <a:xfrm>
            <a:off x="6858000" y="2057400"/>
            <a:ext cx="1219200" cy="914400"/>
            <a:chOff x="3810000" y="1676400"/>
            <a:chExt cx="1219200" cy="914400"/>
          </a:xfrm>
        </p:grpSpPr>
        <p:sp>
          <p:nvSpPr>
            <p:cNvPr id="103" name="Rectangle 102"/>
            <p:cNvSpPr/>
            <p:nvPr/>
          </p:nvSpPr>
          <p:spPr>
            <a:xfrm>
              <a:off x="3810000" y="1676400"/>
              <a:ext cx="304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114800" y="16764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419600" y="1676400"/>
              <a:ext cx="3048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724400" y="16764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810000" y="19812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114800" y="1981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419600" y="1981200"/>
              <a:ext cx="304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724400" y="1981200"/>
              <a:ext cx="3048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810000" y="2286000"/>
              <a:ext cx="3048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114800" y="22860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419600" y="22860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724400" y="22860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75"/>
          <p:cNvGrpSpPr/>
          <p:nvPr/>
        </p:nvGrpSpPr>
        <p:grpSpPr>
          <a:xfrm>
            <a:off x="6858000" y="3200400"/>
            <a:ext cx="1219200" cy="914400"/>
            <a:chOff x="3810000" y="2971800"/>
            <a:chExt cx="1219200" cy="914400"/>
          </a:xfrm>
        </p:grpSpPr>
        <p:sp>
          <p:nvSpPr>
            <p:cNvPr id="116" name="Rectangle 115"/>
            <p:cNvSpPr/>
            <p:nvPr/>
          </p:nvSpPr>
          <p:spPr>
            <a:xfrm>
              <a:off x="3810000" y="2971800"/>
              <a:ext cx="3048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114800" y="29718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419600" y="2971800"/>
              <a:ext cx="3048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724400" y="2971800"/>
              <a:ext cx="3048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810000" y="32766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114800" y="32766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419600" y="3276600"/>
              <a:ext cx="304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724400" y="32766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810000" y="3581400"/>
              <a:ext cx="304800" cy="30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114800" y="35814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419600" y="35814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724400" y="3581400"/>
              <a:ext cx="3048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74"/>
          <p:cNvGrpSpPr/>
          <p:nvPr/>
        </p:nvGrpSpPr>
        <p:grpSpPr>
          <a:xfrm>
            <a:off x="6858000" y="4419600"/>
            <a:ext cx="1219200" cy="914400"/>
            <a:chOff x="3810000" y="4267200"/>
            <a:chExt cx="1219200" cy="914400"/>
          </a:xfrm>
        </p:grpSpPr>
        <p:sp>
          <p:nvSpPr>
            <p:cNvPr id="129" name="Rectangle 128"/>
            <p:cNvSpPr/>
            <p:nvPr/>
          </p:nvSpPr>
          <p:spPr>
            <a:xfrm>
              <a:off x="3810000" y="4267200"/>
              <a:ext cx="3048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114800" y="42672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419600" y="4267200"/>
              <a:ext cx="304800" cy="3048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724400" y="4267200"/>
              <a:ext cx="304800" cy="304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810000" y="4572000"/>
              <a:ext cx="304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114800" y="4572000"/>
              <a:ext cx="304800" cy="30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419600" y="4572000"/>
              <a:ext cx="304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724400" y="4572000"/>
              <a:ext cx="304800" cy="3048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810000" y="4876800"/>
              <a:ext cx="304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114800" y="48768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419600" y="4876800"/>
              <a:ext cx="3048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724400" y="48768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73"/>
          <p:cNvGrpSpPr/>
          <p:nvPr/>
        </p:nvGrpSpPr>
        <p:grpSpPr>
          <a:xfrm>
            <a:off x="6858000" y="5562600"/>
            <a:ext cx="1219200" cy="914400"/>
            <a:chOff x="3810000" y="5562600"/>
            <a:chExt cx="1219200" cy="914400"/>
          </a:xfrm>
        </p:grpSpPr>
        <p:sp>
          <p:nvSpPr>
            <p:cNvPr id="142" name="Rectangle 141"/>
            <p:cNvSpPr/>
            <p:nvPr/>
          </p:nvSpPr>
          <p:spPr>
            <a:xfrm>
              <a:off x="3810000" y="5562600"/>
              <a:ext cx="304800" cy="3048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114800" y="55626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419600" y="55626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724400" y="55626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810000" y="58674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114800" y="58674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419600" y="5867400"/>
              <a:ext cx="304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724400" y="58674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810000" y="61722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114800" y="61722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419600" y="6172200"/>
              <a:ext cx="304800" cy="3048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724400" y="6172200"/>
              <a:ext cx="304800" cy="3048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4" name="Straight Arrow Connector 153"/>
          <p:cNvCxnSpPr>
            <a:endCxn id="107" idx="1"/>
          </p:cNvCxnSpPr>
          <p:nvPr/>
        </p:nvCxnSpPr>
        <p:spPr>
          <a:xfrm flipV="1">
            <a:off x="5486400" y="2514600"/>
            <a:ext cx="1371600" cy="9906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endCxn id="120" idx="1"/>
          </p:cNvCxnSpPr>
          <p:nvPr/>
        </p:nvCxnSpPr>
        <p:spPr>
          <a:xfrm flipV="1">
            <a:off x="5486400" y="3657600"/>
            <a:ext cx="1371600" cy="762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endCxn id="133" idx="1"/>
          </p:cNvCxnSpPr>
          <p:nvPr/>
        </p:nvCxnSpPr>
        <p:spPr>
          <a:xfrm>
            <a:off x="5486400" y="3962400"/>
            <a:ext cx="1371600" cy="9144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endCxn id="146" idx="1"/>
          </p:cNvCxnSpPr>
          <p:nvPr/>
        </p:nvCxnSpPr>
        <p:spPr>
          <a:xfrm rot="16200000" flipH="1">
            <a:off x="5334000" y="4495800"/>
            <a:ext cx="1676400" cy="13716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2819400" y="4419600"/>
            <a:ext cx="1295400" cy="15240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68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End… Or Is it the beginning?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95300"/>
            <a:ext cx="7467600" cy="5854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5332" y="1276879"/>
            <a:ext cx="338113" cy="4513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0485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77225" cy="1143000"/>
          </a:xfrm>
        </p:spPr>
        <p:txBody>
          <a:bodyPr/>
          <a:lstStyle/>
          <a:p>
            <a:r>
              <a:rPr lang="en-US"/>
              <a:t>Aggregate Selections</a:t>
            </a:r>
          </a:p>
        </p:txBody>
      </p:sp>
      <p:sp>
        <p:nvSpPr>
          <p:cNvPr id="11130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912100" cy="44815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Prune communication using running state of monotonic aggregate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Avoid sending </a:t>
            </a:r>
            <a:r>
              <a:rPr lang="en-US" sz="2400" dirty="0" err="1"/>
              <a:t>tuples</a:t>
            </a:r>
            <a:r>
              <a:rPr lang="en-US" sz="2400" dirty="0"/>
              <a:t> that do not affect value of </a:t>
            </a:r>
            <a:r>
              <a:rPr lang="en-US" sz="2400" dirty="0" err="1"/>
              <a:t>agg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E.g., shortest-paths query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Challenge in distributed setting: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Out-of-order (in terms of monotonic aggregate) arrival of </a:t>
            </a:r>
            <a:r>
              <a:rPr lang="en-US" sz="2400" dirty="0" err="1"/>
              <a:t>tuples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Solution: Periodic aggregate selections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Buffer up </a:t>
            </a:r>
            <a:r>
              <a:rPr lang="en-US" sz="2000" dirty="0" err="1"/>
              <a:t>tuples</a:t>
            </a:r>
            <a:r>
              <a:rPr lang="en-US" sz="2000" dirty="0"/>
              <a:t>, periodically send best-</a:t>
            </a:r>
            <a:r>
              <a:rPr lang="en-US" sz="2000" dirty="0" err="1"/>
              <a:t>agg</a:t>
            </a:r>
            <a:r>
              <a:rPr lang="en-US" sz="2000" dirty="0"/>
              <a:t> </a:t>
            </a:r>
            <a:r>
              <a:rPr lang="en-US" sz="2000" dirty="0" err="1"/>
              <a:t>tuples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091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Coral (1990 – 1997)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Semantics: insert/delete/update, modules, </a:t>
            </a:r>
            <a:r>
              <a:rPr lang="en-US" sz="2000" dirty="0" err="1" smtClean="0"/>
              <a:t>multisets</a:t>
            </a:r>
            <a:endParaRPr lang="en-US" sz="2000" dirty="0" smtClean="0"/>
          </a:p>
          <a:p>
            <a:pPr lvl="1">
              <a:spcBef>
                <a:spcPts val="600"/>
              </a:spcBef>
            </a:pPr>
            <a:r>
              <a:rPr lang="en-US" sz="2000" dirty="0" smtClean="0"/>
              <a:t>Evaluation: magic sets, indexing, materialization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LDL++ (? – 1999)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Semantics: complex terms, </a:t>
            </a:r>
            <a:r>
              <a:rPr lang="en-US" sz="2000" dirty="0" err="1" smtClean="0"/>
              <a:t>multisets</a:t>
            </a:r>
            <a:r>
              <a:rPr lang="en-US" sz="2000" dirty="0" smtClean="0"/>
              <a:t>, user-defined aggregates, updates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Evaluation: top-down evaluation</a:t>
            </a:r>
          </a:p>
          <a:p>
            <a:pPr>
              <a:spcBef>
                <a:spcPts val="1800"/>
              </a:spcBef>
            </a:pPr>
            <a:r>
              <a:rPr lang="en-US" sz="2400" dirty="0" err="1" smtClean="0"/>
              <a:t>RapidNet</a:t>
            </a:r>
            <a:r>
              <a:rPr lang="en-US" sz="2400" dirty="0" smtClean="0"/>
              <a:t> declarative networking (2007 - present)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Semantics: </a:t>
            </a:r>
            <a:r>
              <a:rPr lang="en-US" sz="2000" dirty="0" err="1" smtClean="0"/>
              <a:t>Datalog</a:t>
            </a:r>
            <a:r>
              <a:rPr lang="en-US" sz="2000" dirty="0" smtClean="0"/>
              <a:t> with distribution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Evaluation: Pipelined semi-naïve evaluation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Bloom (2009 – present)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Semantics: </a:t>
            </a:r>
            <a:r>
              <a:rPr lang="en-US" sz="2000" dirty="0" err="1" smtClean="0"/>
              <a:t>Datalog</a:t>
            </a:r>
            <a:r>
              <a:rPr lang="en-US" sz="2000" dirty="0" smtClean="0"/>
              <a:t> with time: next, </a:t>
            </a:r>
            <a:r>
              <a:rPr lang="en-US" sz="2000" dirty="0" err="1" smtClean="0"/>
              <a:t>prev</a:t>
            </a:r>
            <a:r>
              <a:rPr lang="en-US" sz="2000" dirty="0" smtClean="0"/>
              <a:t>, </a:t>
            </a:r>
            <a:r>
              <a:rPr lang="en-US" sz="2000" dirty="0" err="1" smtClean="0"/>
              <a:t>async</a:t>
            </a:r>
            <a:endParaRPr lang="en-US" sz="2000" dirty="0" smtClean="0"/>
          </a:p>
        </p:txBody>
      </p:sp>
      <p:pic>
        <p:nvPicPr>
          <p:cNvPr id="8" name="Picture 7" descr="wis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143000"/>
            <a:ext cx="1811821" cy="666750"/>
          </a:xfrm>
          <a:prstGeom prst="rect">
            <a:avLst/>
          </a:prstGeom>
        </p:spPr>
      </p:pic>
      <p:pic>
        <p:nvPicPr>
          <p:cNvPr id="9" name="Picture 8" descr="uc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8200" y="2448560"/>
            <a:ext cx="2997200" cy="599440"/>
          </a:xfrm>
          <a:prstGeom prst="rect">
            <a:avLst/>
          </a:prstGeom>
        </p:spPr>
      </p:pic>
      <p:pic>
        <p:nvPicPr>
          <p:cNvPr id="10" name="Picture 9" descr="b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5029200"/>
            <a:ext cx="1600200" cy="769495"/>
          </a:xfrm>
          <a:prstGeom prst="rect">
            <a:avLst/>
          </a:prstGeom>
        </p:spPr>
      </p:pic>
      <p:pic>
        <p:nvPicPr>
          <p:cNvPr id="11" name="Picture 10" descr="uc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5036697"/>
            <a:ext cx="762000" cy="762000"/>
          </a:xfrm>
          <a:prstGeom prst="rect">
            <a:avLst/>
          </a:prstGeom>
        </p:spPr>
      </p:pic>
      <p:pic>
        <p:nvPicPr>
          <p:cNvPr id="10242" name="Picture 2" descr="http://www.sas.upenn.edu/~marcmere/pictures/penn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9772" y="4112820"/>
            <a:ext cx="1724025" cy="561399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Relevant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Magic sets</a:t>
            </a:r>
          </a:p>
          <a:p>
            <a:pPr lvl="1"/>
            <a:r>
              <a:rPr lang="en-US" sz="2400" b="1" i="1" dirty="0" smtClean="0"/>
              <a:t>“Cost-based Optimization for Magic: Algebra and Implementation”</a:t>
            </a:r>
            <a:r>
              <a:rPr lang="en-US" sz="2400" dirty="0" smtClean="0"/>
              <a:t>, </a:t>
            </a:r>
            <a:r>
              <a:rPr lang="en-US" sz="2400" dirty="0" err="1" smtClean="0"/>
              <a:t>Seshadri</a:t>
            </a:r>
            <a:r>
              <a:rPr lang="en-US" sz="2400" dirty="0" smtClean="0"/>
              <a:t> et al., SIGMOD ’96</a:t>
            </a:r>
          </a:p>
          <a:p>
            <a:pPr lvl="1"/>
            <a:r>
              <a:rPr lang="en-US" sz="2400" b="1" i="1" dirty="0" smtClean="0"/>
              <a:t>“Adding Magic to an </a:t>
            </a:r>
            <a:r>
              <a:rPr lang="en-US" sz="2400" b="1" i="1" dirty="0" err="1" smtClean="0"/>
              <a:t>Optimising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Datalog</a:t>
            </a:r>
            <a:r>
              <a:rPr lang="en-US" sz="2400" b="1" i="1" dirty="0" smtClean="0"/>
              <a:t> Compiler”</a:t>
            </a:r>
            <a:r>
              <a:rPr lang="en-US" sz="2400" dirty="0" smtClean="0"/>
              <a:t>, </a:t>
            </a:r>
            <a:r>
              <a:rPr lang="en-US" sz="2400" dirty="0" err="1" smtClean="0"/>
              <a:t>Sereni</a:t>
            </a:r>
            <a:r>
              <a:rPr lang="en-US" sz="2400" dirty="0" smtClean="0"/>
              <a:t>, </a:t>
            </a:r>
            <a:r>
              <a:rPr lang="en-US" sz="2400" dirty="0" err="1" smtClean="0"/>
              <a:t>Avgustinov</a:t>
            </a:r>
            <a:r>
              <a:rPr lang="en-US" sz="2400" dirty="0" smtClean="0"/>
              <a:t>, and de Moor, SIGMOD ’08</a:t>
            </a:r>
          </a:p>
          <a:p>
            <a:r>
              <a:rPr lang="en-US" dirty="0" smtClean="0"/>
              <a:t>Program analysis with </a:t>
            </a:r>
            <a:r>
              <a:rPr lang="en-US" dirty="0" err="1" smtClean="0"/>
              <a:t>Datalog</a:t>
            </a:r>
            <a:endParaRPr lang="en-US" dirty="0" smtClean="0"/>
          </a:p>
          <a:p>
            <a:pPr lvl="1"/>
            <a:r>
              <a:rPr lang="en-US" sz="2400" b="1" dirty="0" smtClean="0"/>
              <a:t>“</a:t>
            </a:r>
            <a:r>
              <a:rPr lang="en-US" sz="2400" b="1" i="1" dirty="0" smtClean="0"/>
              <a:t>Strictly Declarative Specification of Sophisticated Points-to Analyses”</a:t>
            </a:r>
            <a:r>
              <a:rPr lang="en-US" sz="2400" i="1" dirty="0" smtClean="0"/>
              <a:t>, </a:t>
            </a:r>
            <a:r>
              <a:rPr lang="en-US" sz="2400" dirty="0" err="1" smtClean="0"/>
              <a:t>Bravenboer</a:t>
            </a:r>
            <a:r>
              <a:rPr lang="en-US" sz="2400" dirty="0" smtClean="0"/>
              <a:t> et al., OOPSLA ’08</a:t>
            </a:r>
          </a:p>
          <a:p>
            <a:pPr lvl="1"/>
            <a:r>
              <a:rPr lang="en-US" sz="2400" b="1" i="1" dirty="0" smtClean="0"/>
              <a:t>“Context Sensitive </a:t>
            </a:r>
            <a:r>
              <a:rPr lang="pt-BR" sz="2400" b="1" i="1" dirty="0" smtClean="0"/>
              <a:t>Program Analysis as Database Queries”</a:t>
            </a:r>
            <a:r>
              <a:rPr lang="pt-BR" sz="2400" dirty="0" smtClean="0"/>
              <a:t>, Lam et al., PODS ‘05</a:t>
            </a:r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119</a:t>
            </a:fld>
            <a:endParaRPr lang="en-US" dirty="0"/>
          </a:p>
        </p:txBody>
      </p:sp>
    </p:spTree>
  </p:cSld>
  <p:clrMapOvr>
    <a:masterClrMapping/>
  </p:clrMapOvr>
  <p:transition advTm="5882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1295400"/>
            <a:ext cx="8686800" cy="53340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Model-theoretic</a:t>
            </a:r>
          </a:p>
          <a:p>
            <a:pPr marL="1066800" lvl="1" indent="-609600">
              <a:spcBef>
                <a:spcPct val="20000"/>
              </a:spcBef>
              <a:buSzPct val="80000"/>
              <a:buFont typeface="Calibri" pitchFamily="34" charset="0"/>
              <a:buChar char="—"/>
            </a:pPr>
            <a:r>
              <a:rPr lang="en-US" sz="2000" dirty="0" smtClean="0"/>
              <a:t>Most “declarative”. Based on model-theoretic semantics of first order logic. View rules as logical constraints.  </a:t>
            </a:r>
          </a:p>
          <a:p>
            <a:pPr marL="1066800" lvl="1" indent="-609600">
              <a:spcBef>
                <a:spcPct val="20000"/>
              </a:spcBef>
              <a:buSzPct val="80000"/>
              <a:buFont typeface="Calibri" pitchFamily="34" charset="0"/>
              <a:buChar char="—"/>
            </a:pPr>
            <a:r>
              <a:rPr lang="en-US" sz="2000" dirty="0" smtClean="0"/>
              <a:t>Given input DB I and </a:t>
            </a:r>
            <a:r>
              <a:rPr lang="en-US" sz="2000" dirty="0" err="1" smtClean="0"/>
              <a:t>Datalog</a:t>
            </a:r>
            <a:r>
              <a:rPr lang="en-US" sz="2000" dirty="0" smtClean="0"/>
              <a:t> program P, find the smallest possible DB instance I’ that extends I and satisfies all constraints in P.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err="1" smtClean="0"/>
              <a:t>Fixpoint</a:t>
            </a:r>
            <a:r>
              <a:rPr lang="en-US" sz="2400" dirty="0" smtClean="0"/>
              <a:t>-theoretic</a:t>
            </a:r>
          </a:p>
          <a:p>
            <a:pPr marL="1066800" lvl="1" indent="-609600">
              <a:spcBef>
                <a:spcPct val="20000"/>
              </a:spcBef>
              <a:buFont typeface="Calibri" pitchFamily="34" charset="0"/>
              <a:buChar char="—"/>
            </a:pPr>
            <a:r>
              <a:rPr lang="en-US" sz="2000" dirty="0" smtClean="0"/>
              <a:t>Most “operational”. Based on the immediate consequence operator for a </a:t>
            </a:r>
            <a:r>
              <a:rPr lang="en-US" sz="2000" dirty="0" err="1" smtClean="0"/>
              <a:t>Datalog</a:t>
            </a:r>
            <a:r>
              <a:rPr lang="en-US" sz="2000" dirty="0" smtClean="0"/>
              <a:t> program. </a:t>
            </a:r>
          </a:p>
          <a:p>
            <a:pPr marL="1066800" lvl="1" indent="-609600">
              <a:spcBef>
                <a:spcPct val="20000"/>
              </a:spcBef>
              <a:buFont typeface="Calibri" pitchFamily="34" charset="0"/>
              <a:buChar char="—"/>
            </a:pPr>
            <a:r>
              <a:rPr lang="en-US" sz="2000" dirty="0" smtClean="0"/>
              <a:t>Least </a:t>
            </a:r>
            <a:r>
              <a:rPr lang="en-US" sz="2000" dirty="0" err="1" smtClean="0"/>
              <a:t>fixpoint</a:t>
            </a:r>
            <a:r>
              <a:rPr lang="en-US" sz="2000" dirty="0" smtClean="0"/>
              <a:t> is reached after finitely many iterations of the immediate consequence operator.</a:t>
            </a:r>
          </a:p>
          <a:p>
            <a:pPr marL="1066800" lvl="1" indent="-609600">
              <a:spcBef>
                <a:spcPct val="20000"/>
              </a:spcBef>
              <a:buFont typeface="Calibri" pitchFamily="34" charset="0"/>
              <a:buChar char="—"/>
            </a:pPr>
            <a:r>
              <a:rPr lang="en-US" sz="2000" dirty="0" smtClean="0"/>
              <a:t>Basis for practical, bottom-up evaluation strategy.</a:t>
            </a:r>
            <a:endParaRPr lang="en-US" sz="2400" dirty="0" smtClean="0"/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Proof-theoretic</a:t>
            </a:r>
          </a:p>
          <a:p>
            <a:pPr marL="1066800" lvl="1" indent="-609600">
              <a:spcBef>
                <a:spcPct val="20000"/>
              </a:spcBef>
              <a:buFont typeface="Calibri" pitchFamily="34" charset="0"/>
              <a:buChar char="—"/>
            </a:pPr>
            <a:r>
              <a:rPr lang="en-US" sz="2000" dirty="0" smtClean="0"/>
              <a:t>Set of provable facts obtained from </a:t>
            </a:r>
            <a:r>
              <a:rPr lang="en-US" sz="2000" dirty="0" err="1" smtClean="0"/>
              <a:t>Datalog</a:t>
            </a:r>
            <a:r>
              <a:rPr lang="en-US" sz="2000" dirty="0" smtClean="0"/>
              <a:t> program given input DB.</a:t>
            </a:r>
          </a:p>
          <a:p>
            <a:pPr marL="1066800" lvl="1" indent="-609600">
              <a:spcBef>
                <a:spcPct val="20000"/>
              </a:spcBef>
              <a:buFont typeface="Calibri" pitchFamily="34" charset="0"/>
              <a:buChar char="—"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Proof of given facts (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typicall</a:t>
            </a:r>
            <a:r>
              <a:rPr lang="en-US" sz="2000" dirty="0" smtClean="0"/>
              <a:t>y, top-down Prolog style reasoning)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0" y="3429000"/>
            <a:ext cx="73914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Ways To Analyze Programs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2000" y="1676400"/>
            <a:ext cx="73914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points-to</a:t>
            </a:r>
          </a:p>
          <a:p>
            <a:r>
              <a:rPr lang="en-US" dirty="0" smtClean="0"/>
              <a:t>abstract interpretation</a:t>
            </a:r>
          </a:p>
          <a:p>
            <a:r>
              <a:rPr lang="en-US" dirty="0" smtClean="0"/>
              <a:t>type-based</a:t>
            </a:r>
          </a:p>
          <a:p>
            <a:r>
              <a:rPr lang="en-US" dirty="0" smtClean="0"/>
              <a:t>pattern-based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Points-to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830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objects can a variable point to?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85800" y="2133600"/>
            <a:ext cx="3276600" cy="449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cs typeface="Courier New" pitchFamily="49" charset="0"/>
              </a:rPr>
              <a:t>void</a:t>
            </a:r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cs typeface="Courier New" pitchFamily="49" charset="0"/>
              </a:rPr>
              <a:t>foo</a:t>
            </a:r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() {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 a =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cs typeface="Courier New" pitchFamily="49" charset="0"/>
              </a:rPr>
              <a:t>new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cs typeface="Courier New" pitchFamily="49" charset="0"/>
              </a:rPr>
              <a:t>A1</a:t>
            </a:r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();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 b = id(a);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}</a:t>
            </a:r>
          </a:p>
          <a:p>
            <a:endParaRPr lang="en-US" sz="2200" dirty="0" smtClean="0">
              <a:solidFill>
                <a:schemeClr val="tx1"/>
              </a:solidFill>
              <a:cs typeface="Courier New" pitchFamily="49" charset="0"/>
            </a:endParaRPr>
          </a:p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cs typeface="Courier New" pitchFamily="49" charset="0"/>
              </a:rPr>
              <a:t>void</a:t>
            </a:r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bar() {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 a =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cs typeface="Courier New" pitchFamily="49" charset="0"/>
              </a:rPr>
              <a:t>new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cs typeface="Courier New" pitchFamily="49" charset="0"/>
              </a:rPr>
              <a:t>A2</a:t>
            </a:r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();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 b = id(a);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}</a:t>
            </a:r>
          </a:p>
          <a:p>
            <a:endParaRPr lang="en-US" sz="2200" dirty="0" smtClean="0">
              <a:solidFill>
                <a:schemeClr val="tx1"/>
              </a:solidFill>
              <a:cs typeface="Courier New" pitchFamily="49" charset="0"/>
            </a:endParaRPr>
          </a:p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cs typeface="Courier New" pitchFamily="49" charset="0"/>
              </a:rPr>
              <a:t>A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cs typeface="Courier New" pitchFamily="49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id(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cs typeface="Courier New" pitchFamily="49" charset="0"/>
              </a:rPr>
              <a:t>A</a:t>
            </a:r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cs typeface="Courier New" pitchFamily="49" charset="0"/>
              </a:rPr>
              <a:t>a</a:t>
            </a:r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) {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 return a;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>
          <a:xfrm rot="16200000">
            <a:off x="3467100" y="2567940"/>
            <a:ext cx="1981200" cy="381000"/>
          </a:xfrm>
          <a:prstGeom prst="roundRect">
            <a:avLst>
              <a:gd name="adj" fmla="val 836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points-to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24400" y="1752600"/>
          <a:ext cx="3962400" cy="8534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96785"/>
                <a:gridCol w="2665615"/>
              </a:tblGrid>
              <a:tr h="3454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foo:a</a:t>
                      </a:r>
                      <a:endParaRPr lang="en-US" sz="2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 A1()</a:t>
                      </a:r>
                      <a:endParaRPr lang="en-US" sz="2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bar:a</a:t>
                      </a:r>
                      <a:endParaRPr lang="en-US" sz="2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 A2()</a:t>
                      </a:r>
                      <a:endParaRPr lang="en-US" sz="2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" y="2590800"/>
            <a:ext cx="3276600" cy="304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4267200"/>
            <a:ext cx="3276600" cy="304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2895600"/>
            <a:ext cx="3276600" cy="304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4572000"/>
            <a:ext cx="3276600" cy="304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" y="5562600"/>
            <a:ext cx="3276600" cy="304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724400" y="2529840"/>
          <a:ext cx="3962400" cy="4267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96785"/>
                <a:gridCol w="2665615"/>
              </a:tblGrid>
              <a:tr h="345440">
                <a:tc>
                  <a:txBody>
                    <a:bodyPr/>
                    <a:lstStyle/>
                    <a:p>
                      <a:r>
                        <a:rPr lang="en-US" sz="2200" b="0" dirty="0" err="1" smtClean="0"/>
                        <a:t>id:a</a:t>
                      </a:r>
                      <a:endParaRPr lang="en-US" sz="22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 A1(), new A2()</a:t>
                      </a:r>
                      <a:endParaRPr lang="en-US" sz="2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85800" y="5943600"/>
            <a:ext cx="3276600" cy="304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724400" y="2910840"/>
          <a:ext cx="3962400" cy="8534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96785"/>
                <a:gridCol w="2665615"/>
              </a:tblGrid>
              <a:tr h="3454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foo:b</a:t>
                      </a:r>
                      <a:endParaRPr lang="en-US" sz="2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 A1(), new</a:t>
                      </a:r>
                      <a:r>
                        <a:rPr lang="en-US" sz="2200" baseline="0" dirty="0" smtClean="0"/>
                        <a:t> A2()</a:t>
                      </a:r>
                      <a:endParaRPr lang="en-US" sz="2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bar:b</a:t>
                      </a:r>
                      <a:endParaRPr lang="en-US" sz="2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</a:t>
                      </a:r>
                      <a:r>
                        <a:rPr lang="en-US" sz="2200" baseline="0" dirty="0" smtClean="0"/>
                        <a:t> A1(), </a:t>
                      </a:r>
                      <a:r>
                        <a:rPr lang="en-US" sz="2200" dirty="0" smtClean="0"/>
                        <a:t>new A2()</a:t>
                      </a:r>
                      <a:endParaRPr lang="en-US" sz="2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 rot="16200000">
            <a:off x="3238500" y="5204459"/>
            <a:ext cx="2438401" cy="380999"/>
          </a:xfrm>
          <a:prstGeom prst="roundRect">
            <a:avLst>
              <a:gd name="adj" fmla="val 836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context-sensitive 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724400" y="4175760"/>
          <a:ext cx="3962400" cy="8534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96785"/>
                <a:gridCol w="2665615"/>
              </a:tblGrid>
              <a:tr h="3454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foo:a</a:t>
                      </a:r>
                      <a:endParaRPr lang="en-US" sz="2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 A1()</a:t>
                      </a:r>
                      <a:endParaRPr lang="en-US" sz="2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bar:a</a:t>
                      </a:r>
                      <a:endParaRPr lang="en-US" sz="2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 A2()</a:t>
                      </a:r>
                      <a:endParaRPr lang="en-US" sz="2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724400" y="4953000"/>
          <a:ext cx="3962400" cy="8534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96785"/>
                <a:gridCol w="2665615"/>
              </a:tblGrid>
              <a:tr h="345440">
                <a:tc>
                  <a:txBody>
                    <a:bodyPr/>
                    <a:lstStyle/>
                    <a:p>
                      <a:r>
                        <a:rPr lang="en-US" sz="2200" b="0" dirty="0" err="1" smtClean="0"/>
                        <a:t>id:a</a:t>
                      </a:r>
                      <a:r>
                        <a:rPr lang="en-US" sz="2200" b="0" dirty="0" smtClean="0"/>
                        <a:t> </a:t>
                      </a:r>
                      <a:r>
                        <a:rPr lang="en-US" sz="2200" b="1" dirty="0" smtClean="0"/>
                        <a:t>(</a:t>
                      </a:r>
                      <a:r>
                        <a:rPr lang="en-US" sz="2200" b="1" dirty="0" err="1" smtClean="0"/>
                        <a:t>foo</a:t>
                      </a:r>
                      <a:r>
                        <a:rPr lang="en-US" sz="2200" b="1" dirty="0" smtClean="0"/>
                        <a:t>)</a:t>
                      </a:r>
                      <a:endParaRPr lang="en-US" sz="2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 A1()</a:t>
                      </a:r>
                      <a:endParaRPr lang="en-US" sz="2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2200" b="0" dirty="0" err="1" smtClean="0">
                          <a:latin typeface="+mn-lt"/>
                          <a:cs typeface="Courier New" pitchFamily="49" charset="0"/>
                        </a:rPr>
                        <a:t>id:a</a:t>
                      </a:r>
                      <a:r>
                        <a:rPr lang="en-US" sz="2200" b="0" dirty="0" smtClean="0">
                          <a:latin typeface="+mn-lt"/>
                          <a:cs typeface="Courier New" pitchFamily="49" charset="0"/>
                        </a:rPr>
                        <a:t> </a:t>
                      </a:r>
                      <a:r>
                        <a:rPr lang="en-US" sz="2200" b="1" dirty="0" smtClean="0">
                          <a:latin typeface="+mn-lt"/>
                          <a:cs typeface="Courier New" pitchFamily="49" charset="0"/>
                        </a:rPr>
                        <a:t>(bar)</a:t>
                      </a:r>
                      <a:endParaRPr lang="en-US" sz="2200" b="1" dirty="0"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  <a:cs typeface="Courier New" pitchFamily="49" charset="0"/>
                        </a:rPr>
                        <a:t>new A2()</a:t>
                      </a:r>
                      <a:endParaRPr lang="en-US" sz="2200" dirty="0"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724400" y="5775960"/>
          <a:ext cx="3962400" cy="8534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96785"/>
                <a:gridCol w="2665615"/>
              </a:tblGrid>
              <a:tr h="3454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foo:b</a:t>
                      </a:r>
                      <a:endParaRPr lang="en-US" sz="2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 A1()</a:t>
                      </a:r>
                      <a:endParaRPr lang="en-US" sz="2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bar:b</a:t>
                      </a:r>
                      <a:endParaRPr lang="en-US" sz="2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</a:t>
                      </a:r>
                      <a:r>
                        <a:rPr lang="en-US" sz="2200" baseline="0" dirty="0" smtClean="0"/>
                        <a:t> A2</a:t>
                      </a:r>
                      <a:r>
                        <a:rPr lang="en-US" sz="2200" dirty="0" smtClean="0"/>
                        <a:t>()</a:t>
                      </a:r>
                      <a:endParaRPr lang="en-US" sz="22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685800" y="1752600"/>
            <a:ext cx="3276600" cy="381000"/>
          </a:xfrm>
          <a:prstGeom prst="roundRect">
            <a:avLst>
              <a:gd name="adj" fmla="val 836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program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625600" y="3178629"/>
            <a:ext cx="1993295" cy="2409371"/>
          </a:xfrm>
          <a:custGeom>
            <a:avLst/>
            <a:gdLst>
              <a:gd name="connsiteX0" fmla="*/ 0 w 1993295"/>
              <a:gd name="connsiteY0" fmla="*/ 0 h 2409371"/>
              <a:gd name="connsiteX1" fmla="*/ 1988457 w 1993295"/>
              <a:gd name="connsiteY1" fmla="*/ 1219200 h 2409371"/>
              <a:gd name="connsiteX2" fmla="*/ 29029 w 1993295"/>
              <a:gd name="connsiteY2" fmla="*/ 2409371 h 2409371"/>
              <a:gd name="connsiteX3" fmla="*/ 29029 w 1993295"/>
              <a:gd name="connsiteY3" fmla="*/ 2409371 h 24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3295" h="2409371">
                <a:moveTo>
                  <a:pt x="0" y="0"/>
                </a:moveTo>
                <a:cubicBezTo>
                  <a:pt x="991809" y="408819"/>
                  <a:pt x="1983619" y="817638"/>
                  <a:pt x="1988457" y="1219200"/>
                </a:cubicBezTo>
                <a:cubicBezTo>
                  <a:pt x="1993295" y="1620762"/>
                  <a:pt x="29029" y="2409371"/>
                  <a:pt x="29029" y="2409371"/>
                </a:cubicBezTo>
                <a:lnTo>
                  <a:pt x="29029" y="2409371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447800" y="4896465"/>
            <a:ext cx="152400" cy="666135"/>
          </a:xfrm>
          <a:custGeom>
            <a:avLst/>
            <a:gdLst>
              <a:gd name="connsiteX0" fmla="*/ 403122 w 403122"/>
              <a:gd name="connsiteY0" fmla="*/ 0 h 742335"/>
              <a:gd name="connsiteX1" fmla="*/ 19664 w 403122"/>
              <a:gd name="connsiteY1" fmla="*/ 412954 h 742335"/>
              <a:gd name="connsiteX2" fmla="*/ 285135 w 403122"/>
              <a:gd name="connsiteY2" fmla="*/ 693174 h 742335"/>
              <a:gd name="connsiteX3" fmla="*/ 270386 w 403122"/>
              <a:gd name="connsiteY3" fmla="*/ 707922 h 74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122" h="742335">
                <a:moveTo>
                  <a:pt x="403122" y="0"/>
                </a:moveTo>
                <a:cubicBezTo>
                  <a:pt x="221225" y="148712"/>
                  <a:pt x="39328" y="297425"/>
                  <a:pt x="19664" y="412954"/>
                </a:cubicBezTo>
                <a:cubicBezTo>
                  <a:pt x="0" y="528483"/>
                  <a:pt x="243348" y="644013"/>
                  <a:pt x="285135" y="693174"/>
                </a:cubicBezTo>
                <a:cubicBezTo>
                  <a:pt x="326922" y="742335"/>
                  <a:pt x="298654" y="725128"/>
                  <a:pt x="270386" y="707922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41555" y="4822723"/>
            <a:ext cx="1069258" cy="1356851"/>
          </a:xfrm>
          <a:custGeom>
            <a:avLst/>
            <a:gdLst>
              <a:gd name="connsiteX0" fmla="*/ 1069258 w 1069258"/>
              <a:gd name="connsiteY0" fmla="*/ 1356851 h 1356851"/>
              <a:gd name="connsiteX1" fmla="*/ 140110 w 1069258"/>
              <a:gd name="connsiteY1" fmla="*/ 619432 h 1356851"/>
              <a:gd name="connsiteX2" fmla="*/ 228600 w 1069258"/>
              <a:gd name="connsiteY2" fmla="*/ 0 h 135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258" h="1356851">
                <a:moveTo>
                  <a:pt x="1069258" y="1356851"/>
                </a:moveTo>
                <a:cubicBezTo>
                  <a:pt x="674739" y="1101212"/>
                  <a:pt x="280220" y="845574"/>
                  <a:pt x="140110" y="619432"/>
                </a:cubicBezTo>
                <a:cubicBezTo>
                  <a:pt x="0" y="393290"/>
                  <a:pt x="114300" y="196645"/>
                  <a:pt x="228600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22903" y="3023419"/>
            <a:ext cx="1558413" cy="3170904"/>
          </a:xfrm>
          <a:custGeom>
            <a:avLst/>
            <a:gdLst>
              <a:gd name="connsiteX0" fmla="*/ 1558413 w 1558413"/>
              <a:gd name="connsiteY0" fmla="*/ 3170904 h 3170904"/>
              <a:gd name="connsiteX1" fmla="*/ 142568 w 1558413"/>
              <a:gd name="connsiteY1" fmla="*/ 766916 h 3170904"/>
              <a:gd name="connsiteX2" fmla="*/ 703007 w 1558413"/>
              <a:gd name="connsiteY2" fmla="*/ 0 h 317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413" h="3170904">
                <a:moveTo>
                  <a:pt x="1558413" y="3170904"/>
                </a:moveTo>
                <a:cubicBezTo>
                  <a:pt x="921774" y="2233152"/>
                  <a:pt x="285136" y="1295400"/>
                  <a:pt x="142568" y="766916"/>
                </a:cubicBezTo>
                <a:cubicBezTo>
                  <a:pt x="0" y="238432"/>
                  <a:pt x="351503" y="119216"/>
                  <a:pt x="703007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648200" y="2895600"/>
            <a:ext cx="4038600" cy="838200"/>
          </a:xfrm>
          <a:prstGeom prst="roundRect">
            <a:avLst>
              <a:gd name="adj" fmla="val 786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651819" y="3200400"/>
            <a:ext cx="1469923" cy="2403987"/>
          </a:xfrm>
          <a:custGeom>
            <a:avLst/>
            <a:gdLst>
              <a:gd name="connsiteX0" fmla="*/ 0 w 1469923"/>
              <a:gd name="connsiteY0" fmla="*/ 0 h 2403987"/>
              <a:gd name="connsiteX1" fmla="*/ 1460091 w 1469923"/>
              <a:gd name="connsiteY1" fmla="*/ 1002890 h 2403987"/>
              <a:gd name="connsiteX2" fmla="*/ 58994 w 1469923"/>
              <a:gd name="connsiteY2" fmla="*/ 2403987 h 240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9923" h="2403987">
                <a:moveTo>
                  <a:pt x="0" y="0"/>
                </a:moveTo>
                <a:cubicBezTo>
                  <a:pt x="725129" y="301113"/>
                  <a:pt x="1450259" y="602226"/>
                  <a:pt x="1460091" y="1002890"/>
                </a:cubicBezTo>
                <a:cubicBezTo>
                  <a:pt x="1469923" y="1403555"/>
                  <a:pt x="764458" y="1903771"/>
                  <a:pt x="58994" y="240398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329813" y="4881716"/>
            <a:ext cx="292510" cy="693174"/>
          </a:xfrm>
          <a:custGeom>
            <a:avLst/>
            <a:gdLst>
              <a:gd name="connsiteX0" fmla="*/ 292510 w 292510"/>
              <a:gd name="connsiteY0" fmla="*/ 0 h 693174"/>
              <a:gd name="connsiteX1" fmla="*/ 12290 w 292510"/>
              <a:gd name="connsiteY1" fmla="*/ 353961 h 693174"/>
              <a:gd name="connsiteX2" fmla="*/ 218768 w 292510"/>
              <a:gd name="connsiteY2" fmla="*/ 693174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510" h="693174">
                <a:moveTo>
                  <a:pt x="292510" y="0"/>
                </a:moveTo>
                <a:cubicBezTo>
                  <a:pt x="158545" y="119216"/>
                  <a:pt x="24580" y="238432"/>
                  <a:pt x="12290" y="353961"/>
                </a:cubicBezTo>
                <a:cubicBezTo>
                  <a:pt x="0" y="469490"/>
                  <a:pt x="109384" y="581332"/>
                  <a:pt x="218768" y="693174"/>
                </a:cubicBezTo>
              </a:path>
            </a:pathLst>
          </a:custGeom>
          <a:ln w="38100">
            <a:solidFill>
              <a:schemeClr val="accent4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68710" y="4822723"/>
            <a:ext cx="1283109" cy="1297858"/>
          </a:xfrm>
          <a:custGeom>
            <a:avLst/>
            <a:gdLst>
              <a:gd name="connsiteX0" fmla="*/ 1283109 w 1283109"/>
              <a:gd name="connsiteY0" fmla="*/ 1297858 h 1297858"/>
              <a:gd name="connsiteX1" fmla="*/ 132735 w 1283109"/>
              <a:gd name="connsiteY1" fmla="*/ 870154 h 1297858"/>
              <a:gd name="connsiteX2" fmla="*/ 486696 w 1283109"/>
              <a:gd name="connsiteY2" fmla="*/ 0 h 129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3109" h="1297858">
                <a:moveTo>
                  <a:pt x="1283109" y="1297858"/>
                </a:moveTo>
                <a:cubicBezTo>
                  <a:pt x="774289" y="1192161"/>
                  <a:pt x="265470" y="1086464"/>
                  <a:pt x="132735" y="870154"/>
                </a:cubicBezTo>
                <a:cubicBezTo>
                  <a:pt x="0" y="653844"/>
                  <a:pt x="243348" y="326922"/>
                  <a:pt x="486696" y="0"/>
                </a:cubicBezTo>
              </a:path>
            </a:pathLst>
          </a:custGeom>
          <a:ln w="38100">
            <a:solidFill>
              <a:schemeClr val="accent4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8658" y="3111910"/>
            <a:ext cx="1558413" cy="2993922"/>
          </a:xfrm>
          <a:custGeom>
            <a:avLst/>
            <a:gdLst>
              <a:gd name="connsiteX0" fmla="*/ 1558413 w 1558413"/>
              <a:gd name="connsiteY0" fmla="*/ 2993922 h 2993922"/>
              <a:gd name="connsiteX1" fmla="*/ 127819 w 1558413"/>
              <a:gd name="connsiteY1" fmla="*/ 1002890 h 2993922"/>
              <a:gd name="connsiteX2" fmla="*/ 791497 w 1558413"/>
              <a:gd name="connsiteY2" fmla="*/ 0 h 299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8413" h="2993922">
                <a:moveTo>
                  <a:pt x="1558413" y="2993922"/>
                </a:moveTo>
                <a:cubicBezTo>
                  <a:pt x="907025" y="2247899"/>
                  <a:pt x="255638" y="1501877"/>
                  <a:pt x="127819" y="1002890"/>
                </a:cubicBezTo>
                <a:cubicBezTo>
                  <a:pt x="0" y="503903"/>
                  <a:pt x="395748" y="251951"/>
                  <a:pt x="791497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648200" y="4953000"/>
            <a:ext cx="4038600" cy="838200"/>
          </a:xfrm>
          <a:prstGeom prst="roundRect">
            <a:avLst>
              <a:gd name="adj" fmla="val 786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4" grpId="0" animBg="1"/>
      <p:bldP spid="16" grpId="0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Practical Approach: Pattern-Based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coding patterns that determine program behavior, regardless of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57400" y="2743200"/>
            <a:ext cx="5334000" cy="1066800"/>
          </a:xfrm>
          <a:prstGeom prst="roundRect">
            <a:avLst>
              <a:gd name="adj" fmla="val 1150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class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Animal</a:t>
            </a:r>
            <a:r>
              <a:rPr lang="en-US" sz="2200" dirty="0" smtClean="0">
                <a:solidFill>
                  <a:schemeClr val="tx1"/>
                </a:solidFill>
              </a:rPr>
              <a:t> {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  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public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</a:rPr>
              <a:t>boolean</a:t>
            </a:r>
            <a:r>
              <a:rPr lang="en-US" sz="2200" dirty="0" smtClean="0">
                <a:solidFill>
                  <a:schemeClr val="tx1"/>
                </a:solidFill>
              </a:rPr>
              <a:t> equals(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Object</a:t>
            </a:r>
            <a:r>
              <a:rPr lang="en-US" sz="2200" dirty="0" smtClean="0">
                <a:solidFill>
                  <a:schemeClr val="tx1"/>
                </a:solidFill>
              </a:rPr>
              <a:t> o) { … }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}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0" y="3886200"/>
            <a:ext cx="5334000" cy="990600"/>
          </a:xfrm>
          <a:prstGeom prst="roundRect">
            <a:avLst>
              <a:gd name="adj" fmla="val 1150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class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Dog</a:t>
            </a:r>
            <a:r>
              <a:rPr lang="en-US" sz="2200" dirty="0" smtClean="0">
                <a:solidFill>
                  <a:schemeClr val="tx1"/>
                </a:solidFill>
              </a:rPr>
              <a:t> extends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Animal</a:t>
            </a:r>
            <a:r>
              <a:rPr lang="en-US" sz="2200" dirty="0" smtClean="0">
                <a:solidFill>
                  <a:schemeClr val="tx1"/>
                </a:solidFill>
              </a:rPr>
              <a:t> {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  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public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</a:rPr>
              <a:t>boolean</a:t>
            </a:r>
            <a:r>
              <a:rPr lang="en-US" sz="2200" dirty="0" smtClean="0">
                <a:solidFill>
                  <a:schemeClr val="tx1"/>
                </a:solidFill>
              </a:rPr>
              <a:t> equals(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Dog</a:t>
            </a:r>
            <a:r>
              <a:rPr lang="en-US" sz="2200" dirty="0" smtClean="0">
                <a:solidFill>
                  <a:schemeClr val="tx1"/>
                </a:solidFill>
              </a:rPr>
              <a:t> o) { … }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}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4267200"/>
            <a:ext cx="5334000" cy="304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umdFindbu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724400"/>
            <a:ext cx="1905000" cy="1857375"/>
          </a:xfrm>
          <a:prstGeom prst="rect">
            <a:avLst/>
          </a:prstGeom>
        </p:spPr>
      </p:pic>
      <p:pic>
        <p:nvPicPr>
          <p:cNvPr id="13" name="Picture 12" descr="semmle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4744" y="5715000"/>
            <a:ext cx="2191056" cy="5715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structure of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do all classes satisfy framework extension constraint?</a:t>
            </a:r>
            <a:endParaRPr lang="en-US" sz="2600" dirty="0"/>
          </a:p>
        </p:txBody>
      </p:sp>
      <p:grpSp>
        <p:nvGrpSpPr>
          <p:cNvPr id="5" name="Group 11"/>
          <p:cNvGrpSpPr/>
          <p:nvPr/>
        </p:nvGrpSpPr>
        <p:grpSpPr>
          <a:xfrm>
            <a:off x="2743200" y="2209800"/>
            <a:ext cx="3657600" cy="1447800"/>
            <a:chOff x="2895600" y="2209800"/>
            <a:chExt cx="3657600" cy="1447800"/>
          </a:xfrm>
        </p:grpSpPr>
        <p:sp>
          <p:nvSpPr>
            <p:cNvPr id="4" name="Rectangle 3"/>
            <p:cNvSpPr/>
            <p:nvPr/>
          </p:nvSpPr>
          <p:spPr>
            <a:xfrm>
              <a:off x="2895600" y="2590800"/>
              <a:ext cx="3657600" cy="106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class </a:t>
              </a:r>
              <a:r>
                <a:rPr lang="en-US" sz="2200" dirty="0" err="1" smtClean="0">
                  <a:solidFill>
                    <a:schemeClr val="tx1"/>
                  </a:solidFill>
                  <a:cs typeface="Courier New" pitchFamily="49" charset="0"/>
                </a:rPr>
                <a:t>ASTNode</a:t>
              </a:r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 {</a:t>
              </a:r>
            </a:p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  void </a:t>
              </a:r>
              <a:r>
                <a:rPr lang="en-US" sz="2200" dirty="0" err="1" smtClean="0">
                  <a:solidFill>
                    <a:schemeClr val="tx1"/>
                  </a:solidFill>
                  <a:cs typeface="Courier New" pitchFamily="49" charset="0"/>
                </a:rPr>
                <a:t>visitChildren</a:t>
              </a:r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() {}</a:t>
              </a:r>
            </a:p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}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895600" y="2209800"/>
              <a:ext cx="3657600" cy="381000"/>
            </a:xfrm>
            <a:prstGeom prst="roundRect">
              <a:avLst>
                <a:gd name="adj" fmla="val 836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framework class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228600" y="4419600"/>
            <a:ext cx="4191000" cy="1752600"/>
            <a:chOff x="304800" y="4419600"/>
            <a:chExt cx="4191000" cy="1752600"/>
          </a:xfrm>
        </p:grpSpPr>
        <p:sp>
          <p:nvSpPr>
            <p:cNvPr id="8" name="Rectangle 7"/>
            <p:cNvSpPr/>
            <p:nvPr/>
          </p:nvSpPr>
          <p:spPr>
            <a:xfrm>
              <a:off x="304800" y="4800600"/>
              <a:ext cx="4191000" cy="1371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class Constant  extends </a:t>
              </a:r>
              <a:r>
                <a:rPr lang="en-US" sz="2200" dirty="0" err="1" smtClean="0">
                  <a:solidFill>
                    <a:schemeClr val="tx1"/>
                  </a:solidFill>
                  <a:cs typeface="Courier New" pitchFamily="49" charset="0"/>
                </a:rPr>
                <a:t>ASTNode</a:t>
              </a:r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 {</a:t>
              </a:r>
            </a:p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  String  _value;</a:t>
              </a:r>
            </a:p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  …</a:t>
              </a:r>
            </a:p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}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04800" y="4419600"/>
              <a:ext cx="4191000" cy="381000"/>
            </a:xfrm>
            <a:prstGeom prst="roundRect">
              <a:avLst>
                <a:gd name="adj" fmla="val 836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client class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4800600" y="4419600"/>
            <a:ext cx="4191000" cy="1752600"/>
            <a:chOff x="4800600" y="4419600"/>
            <a:chExt cx="4191000" cy="1752600"/>
          </a:xfrm>
        </p:grpSpPr>
        <p:sp>
          <p:nvSpPr>
            <p:cNvPr id="10" name="Rectangle 9"/>
            <p:cNvSpPr/>
            <p:nvPr/>
          </p:nvSpPr>
          <p:spPr>
            <a:xfrm>
              <a:off x="4800600" y="4800600"/>
              <a:ext cx="4191000" cy="1371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class Plus extends </a:t>
              </a:r>
              <a:r>
                <a:rPr lang="en-US" sz="2200" dirty="0" err="1" smtClean="0">
                  <a:solidFill>
                    <a:schemeClr val="tx1"/>
                  </a:solidFill>
                  <a:cs typeface="Courier New" pitchFamily="49" charset="0"/>
                </a:rPr>
                <a:t>ASTNode</a:t>
              </a:r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 {</a:t>
              </a:r>
            </a:p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  </a:t>
              </a:r>
              <a:r>
                <a:rPr lang="en-US" sz="2200" b="1" dirty="0" smtClean="0">
                  <a:solidFill>
                    <a:schemeClr val="tx1"/>
                  </a:solidFill>
                  <a:cs typeface="Courier New" pitchFamily="49" charset="0"/>
                </a:rPr>
                <a:t>Constant</a:t>
              </a:r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 _left;</a:t>
              </a:r>
            </a:p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  </a:t>
              </a:r>
              <a:r>
                <a:rPr lang="en-US" sz="2200" b="1" dirty="0" smtClean="0">
                  <a:solidFill>
                    <a:schemeClr val="tx1"/>
                  </a:solidFill>
                  <a:cs typeface="Courier New" pitchFamily="49" charset="0"/>
                </a:rPr>
                <a:t>Constant</a:t>
              </a:r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 _right;</a:t>
              </a:r>
            </a:p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}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00600" y="4419600"/>
              <a:ext cx="4191000" cy="381000"/>
            </a:xfrm>
            <a:prstGeom prst="roundRect">
              <a:avLst>
                <a:gd name="adj" fmla="val 836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client class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6" name="Straight Arrow Connector 15"/>
          <p:cNvCxnSpPr>
            <a:stCxn id="9" idx="0"/>
            <a:endCxn id="4" idx="2"/>
          </p:cNvCxnSpPr>
          <p:nvPr/>
        </p:nvCxnSpPr>
        <p:spPr>
          <a:xfrm rot="5400000" flipH="1" flipV="1">
            <a:off x="3067050" y="2914650"/>
            <a:ext cx="762000" cy="2247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0"/>
            <a:endCxn id="4" idx="2"/>
          </p:cNvCxnSpPr>
          <p:nvPr/>
        </p:nvCxnSpPr>
        <p:spPr>
          <a:xfrm rot="16200000" flipV="1">
            <a:off x="5353050" y="2876550"/>
            <a:ext cx="762000" cy="2324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structure of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600" dirty="0"/>
          </a:p>
        </p:txBody>
      </p:sp>
      <p:grpSp>
        <p:nvGrpSpPr>
          <p:cNvPr id="5" name="Group 11"/>
          <p:cNvGrpSpPr/>
          <p:nvPr/>
        </p:nvGrpSpPr>
        <p:grpSpPr>
          <a:xfrm>
            <a:off x="2743200" y="2209800"/>
            <a:ext cx="3657600" cy="1447800"/>
            <a:chOff x="2895600" y="2209800"/>
            <a:chExt cx="3657600" cy="1447800"/>
          </a:xfrm>
        </p:grpSpPr>
        <p:sp>
          <p:nvSpPr>
            <p:cNvPr id="4" name="Rectangle 3"/>
            <p:cNvSpPr/>
            <p:nvPr/>
          </p:nvSpPr>
          <p:spPr>
            <a:xfrm>
              <a:off x="2895600" y="2590800"/>
              <a:ext cx="3657600" cy="106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class </a:t>
              </a:r>
              <a:r>
                <a:rPr lang="en-US" sz="2200" dirty="0" err="1" smtClean="0">
                  <a:solidFill>
                    <a:schemeClr val="tx1"/>
                  </a:solidFill>
                  <a:cs typeface="Courier New" pitchFamily="49" charset="0"/>
                </a:rPr>
                <a:t>ASTNode</a:t>
              </a:r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 {</a:t>
              </a:r>
            </a:p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  void </a:t>
              </a:r>
              <a:r>
                <a:rPr lang="en-US" sz="2200" dirty="0" err="1" smtClean="0">
                  <a:solidFill>
                    <a:schemeClr val="tx1"/>
                  </a:solidFill>
                  <a:cs typeface="Courier New" pitchFamily="49" charset="0"/>
                </a:rPr>
                <a:t>visitChildren</a:t>
              </a:r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() {}</a:t>
              </a:r>
            </a:p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}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895600" y="2209800"/>
              <a:ext cx="3657600" cy="381000"/>
            </a:xfrm>
            <a:prstGeom prst="roundRect">
              <a:avLst>
                <a:gd name="adj" fmla="val 836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framework class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228600" y="4419600"/>
            <a:ext cx="4191000" cy="1752600"/>
            <a:chOff x="304800" y="4419600"/>
            <a:chExt cx="4191000" cy="1752600"/>
          </a:xfrm>
        </p:grpSpPr>
        <p:sp>
          <p:nvSpPr>
            <p:cNvPr id="8" name="Rectangle 7"/>
            <p:cNvSpPr/>
            <p:nvPr/>
          </p:nvSpPr>
          <p:spPr>
            <a:xfrm>
              <a:off x="304800" y="4800600"/>
              <a:ext cx="4191000" cy="1371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class Constant  extends </a:t>
              </a:r>
              <a:r>
                <a:rPr lang="en-US" sz="2200" dirty="0" err="1" smtClean="0">
                  <a:solidFill>
                    <a:schemeClr val="tx1"/>
                  </a:solidFill>
                  <a:cs typeface="Courier New" pitchFamily="49" charset="0"/>
                </a:rPr>
                <a:t>ASTNode</a:t>
              </a:r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 {</a:t>
              </a:r>
            </a:p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  String  _value;</a:t>
              </a:r>
            </a:p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  …</a:t>
              </a:r>
            </a:p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}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04800" y="4419600"/>
              <a:ext cx="4191000" cy="381000"/>
            </a:xfrm>
            <a:prstGeom prst="roundRect">
              <a:avLst>
                <a:gd name="adj" fmla="val 836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client class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4800600" y="4419600"/>
            <a:ext cx="4191000" cy="1752600"/>
            <a:chOff x="4800600" y="4419600"/>
            <a:chExt cx="4191000" cy="1752600"/>
          </a:xfrm>
        </p:grpSpPr>
        <p:sp>
          <p:nvSpPr>
            <p:cNvPr id="10" name="Rectangle 9"/>
            <p:cNvSpPr/>
            <p:nvPr/>
          </p:nvSpPr>
          <p:spPr>
            <a:xfrm>
              <a:off x="4800600" y="4800600"/>
              <a:ext cx="4191000" cy="1371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class Plus extends </a:t>
              </a:r>
              <a:r>
                <a:rPr lang="en-US" sz="2200" dirty="0" err="1" smtClean="0">
                  <a:solidFill>
                    <a:schemeClr val="tx1"/>
                  </a:solidFill>
                  <a:cs typeface="Courier New" pitchFamily="49" charset="0"/>
                </a:rPr>
                <a:t>ASTNode</a:t>
              </a:r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 {</a:t>
              </a:r>
            </a:p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  </a:t>
              </a:r>
              <a:r>
                <a:rPr lang="en-US" sz="2200" b="1" dirty="0" smtClean="0">
                  <a:solidFill>
                    <a:schemeClr val="tx1"/>
                  </a:solidFill>
                  <a:cs typeface="Courier New" pitchFamily="49" charset="0"/>
                </a:rPr>
                <a:t>Constant</a:t>
              </a:r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 _left;</a:t>
              </a:r>
            </a:p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  </a:t>
              </a:r>
              <a:r>
                <a:rPr lang="en-US" sz="2200" b="1" dirty="0" smtClean="0">
                  <a:solidFill>
                    <a:schemeClr val="tx1"/>
                  </a:solidFill>
                  <a:cs typeface="Courier New" pitchFamily="49" charset="0"/>
                </a:rPr>
                <a:t>Constant</a:t>
              </a:r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 _right;</a:t>
              </a:r>
            </a:p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}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00600" y="4419600"/>
              <a:ext cx="4191000" cy="381000"/>
            </a:xfrm>
            <a:prstGeom prst="roundRect">
              <a:avLst>
                <a:gd name="adj" fmla="val 836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client class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6" name="Straight Arrow Connector 15"/>
          <p:cNvCxnSpPr>
            <a:stCxn id="9" idx="0"/>
            <a:endCxn id="4" idx="2"/>
          </p:cNvCxnSpPr>
          <p:nvPr/>
        </p:nvCxnSpPr>
        <p:spPr>
          <a:xfrm rot="5400000" flipH="1" flipV="1">
            <a:off x="3067050" y="2914650"/>
            <a:ext cx="762000" cy="2247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0"/>
            <a:endCxn id="4" idx="2"/>
          </p:cNvCxnSpPr>
          <p:nvPr/>
        </p:nvCxnSpPr>
        <p:spPr>
          <a:xfrm rot="16200000" flipV="1">
            <a:off x="5353050" y="2876550"/>
            <a:ext cx="762000" cy="2324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381000" y="5029200"/>
            <a:ext cx="8458200" cy="152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as data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447800"/>
          <a:ext cx="10668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class(C)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62200" y="1447800"/>
          <a:ext cx="31242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className</a:t>
                      </a:r>
                      <a:r>
                        <a:rPr lang="en-US" sz="2200" dirty="0" smtClean="0"/>
                        <a:t>(C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3962400"/>
          <a:ext cx="243840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smtClean="0"/>
                        <a:t>hasChild(C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smtClean="0"/>
                        <a:t>Cld)</a:t>
                      </a:r>
                      <a:endParaRPr lang="en-US" sz="2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…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29200" y="3962400"/>
          <a:ext cx="106680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field(F)</a:t>
                      </a:r>
                      <a:endParaRPr lang="en-US" sz="22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…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400800" y="3962400"/>
          <a:ext cx="213360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68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hasType</a:t>
                      </a:r>
                      <a:r>
                        <a:rPr lang="en-US" sz="2200" dirty="0" smtClean="0"/>
                        <a:t>(F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T)</a:t>
                      </a:r>
                      <a:endParaRPr lang="en-US" sz="22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…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…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15000" y="1447800"/>
          <a:ext cx="26670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53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hasSupertype</a:t>
                      </a:r>
                      <a:r>
                        <a:rPr lang="en-US" sz="2200" dirty="0" smtClean="0"/>
                        <a:t>(C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914400" y="1828800"/>
          <a:ext cx="10668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362200" y="1859280"/>
          <a:ext cx="31242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764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“Object”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914400" y="2240280"/>
          <a:ext cx="1066800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914400" y="2667000"/>
          <a:ext cx="1066800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914400" y="3048000"/>
          <a:ext cx="10668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2362200" y="2240280"/>
          <a:ext cx="31242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764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“</a:t>
                      </a:r>
                      <a:r>
                        <a:rPr lang="en-US" sz="2200" dirty="0" err="1" smtClean="0"/>
                        <a:t>ASTNode</a:t>
                      </a:r>
                      <a:r>
                        <a:rPr lang="en-US" sz="2200" dirty="0" smtClean="0"/>
                        <a:t>”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2362200" y="2667000"/>
          <a:ext cx="31242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764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“Plus”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2362200" y="3048000"/>
          <a:ext cx="31242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764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“Constant”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2362200" y="3459480"/>
          <a:ext cx="31242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764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“String”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914400" y="3459480"/>
          <a:ext cx="10668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5715000" y="1859280"/>
          <a:ext cx="26670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33600"/>
                <a:gridCol w="53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5715000" y="2286000"/>
          <a:ext cx="26670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33600"/>
                <a:gridCol w="53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715000" y="2667000"/>
          <a:ext cx="26670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33600"/>
                <a:gridCol w="53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5715000" y="3048000"/>
          <a:ext cx="26670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33600"/>
                <a:gridCol w="53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2514600" y="5105400"/>
          <a:ext cx="31242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24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class(C), </a:t>
                      </a:r>
                      <a:r>
                        <a:rPr lang="en-US" sz="2200" dirty="0" err="1" smtClean="0"/>
                        <a:t>hasName</a:t>
                      </a:r>
                      <a:r>
                        <a:rPr lang="en-US" sz="2200" dirty="0" smtClean="0"/>
                        <a:t>(C,CN),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2514600" y="5562600"/>
          <a:ext cx="52578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hasSupertype</a:t>
                      </a:r>
                      <a:r>
                        <a:rPr lang="en-US" sz="2200" dirty="0" smtClean="0"/>
                        <a:t>(C,S), </a:t>
                      </a:r>
                      <a:r>
                        <a:rPr lang="en-US" sz="2200" dirty="0" err="1" smtClean="0"/>
                        <a:t>hasName</a:t>
                      </a:r>
                      <a:r>
                        <a:rPr lang="en-US" sz="2200" dirty="0" smtClean="0"/>
                        <a:t>(</a:t>
                      </a:r>
                      <a:r>
                        <a:rPr lang="en-US" sz="2200" dirty="0" err="1" smtClean="0"/>
                        <a:t>S,”ASTNode</a:t>
                      </a:r>
                      <a:r>
                        <a:rPr lang="en-US" sz="2200" dirty="0" smtClean="0"/>
                        <a:t>”),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3276600" y="3962400"/>
          <a:ext cx="160020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method(M)</a:t>
                      </a:r>
                      <a:endParaRPr lang="en-US" sz="220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…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2514600" y="6019800"/>
          <a:ext cx="30480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!</a:t>
                      </a:r>
                      <a:r>
                        <a:rPr lang="en-US" sz="2200" dirty="0" err="1" smtClean="0"/>
                        <a:t>implementVisitChild</a:t>
                      </a:r>
                      <a:r>
                        <a:rPr lang="en-US" sz="2200" dirty="0" smtClean="0"/>
                        <a:t>(C).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609600" y="5105400"/>
          <a:ext cx="19050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_query(CN) &lt;-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125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Pattern-Based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126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752600"/>
            <a:ext cx="32766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cs typeface="Courier New" pitchFamily="49" charset="0"/>
              </a:rPr>
              <a:t>class</a:t>
            </a:r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cs typeface="Courier New" pitchFamily="49" charset="0"/>
              </a:rPr>
              <a:t>Animal</a:t>
            </a:r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{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cs typeface="Courier New" pitchFamily="49" charset="0"/>
              </a:rPr>
              <a:t>public</a:t>
            </a:r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cs typeface="Courier New" pitchFamily="49" charset="0"/>
              </a:rPr>
              <a:t>boolean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cs typeface="Courier New" pitchFamily="49" charset="0"/>
              </a:rPr>
              <a:t> 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   equals(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cs typeface="Courier New" pitchFamily="49" charset="0"/>
              </a:rPr>
              <a:t>Object</a:t>
            </a:r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o)  { … }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" y="1371600"/>
            <a:ext cx="3276600" cy="381000"/>
          </a:xfrm>
          <a:prstGeom prst="roundRect">
            <a:avLst>
              <a:gd name="adj" fmla="val 836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program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05400" y="1402080"/>
          <a:ext cx="17526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hasName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05400" y="1752600"/>
          <a:ext cx="17526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0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“Animal”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105400" y="2179320"/>
          <a:ext cx="17526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0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“Dog”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105400" y="2590800"/>
          <a:ext cx="17526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0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“Object”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733800" y="1402080"/>
          <a:ext cx="12192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class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733800" y="1783080"/>
          <a:ext cx="12192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733800" y="2164080"/>
          <a:ext cx="12192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733800" y="3048000"/>
          <a:ext cx="12192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method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733800" y="3429000"/>
          <a:ext cx="12192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733800" y="3810000"/>
          <a:ext cx="12192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105400" y="3017520"/>
          <a:ext cx="17526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0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“equals”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105400" y="3429000"/>
          <a:ext cx="17526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0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“equals”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010400" y="2971800"/>
          <a:ext cx="19050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hasMethod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010400" y="3352800"/>
          <a:ext cx="19050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9268"/>
                <a:gridCol w="9757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010400" y="3779520"/>
          <a:ext cx="19050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9268"/>
                <a:gridCol w="9757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7010400" y="1402080"/>
          <a:ext cx="19050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hasSupertype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010400" y="1752600"/>
          <a:ext cx="1905000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9268"/>
                <a:gridCol w="9757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010400" y="2179320"/>
          <a:ext cx="19050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9268"/>
                <a:gridCol w="9757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733800" y="2590800"/>
          <a:ext cx="12192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228600" y="3124200"/>
            <a:ext cx="32766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cs typeface="Courier New" pitchFamily="49" charset="0"/>
              </a:rPr>
              <a:t>class</a:t>
            </a:r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cs typeface="Courier New" pitchFamily="49" charset="0"/>
              </a:rPr>
              <a:t>Dog</a:t>
            </a:r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extends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cs typeface="Courier New" pitchFamily="49" charset="0"/>
              </a:rPr>
              <a:t>Animal</a:t>
            </a:r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{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cs typeface="Courier New" pitchFamily="49" charset="0"/>
              </a:rPr>
              <a:t>public</a:t>
            </a:r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cs typeface="Courier New" pitchFamily="49" charset="0"/>
              </a:rPr>
              <a:t>boolean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  <a:cs typeface="Courier New" pitchFamily="49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   equals(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cs typeface="Courier New" pitchFamily="49" charset="0"/>
              </a:rPr>
              <a:t>Dog</a:t>
            </a:r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 d) { … }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}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28600" y="4648200"/>
            <a:ext cx="4648200" cy="1752600"/>
          </a:xfrm>
          <a:prstGeom prst="roundRect">
            <a:avLst>
              <a:gd name="adj" fmla="val 96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 _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badEquals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class(C),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implEqualsWithArgType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(C,A),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hasSupertypePlus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(A,O),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class(O),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(O, “Object”). 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" y="5029200"/>
            <a:ext cx="4648200" cy="304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28600" y="5410200"/>
            <a:ext cx="4648200" cy="304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" y="5715000"/>
            <a:ext cx="4648200" cy="304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8600" y="6096000"/>
            <a:ext cx="4648200" cy="304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953000" y="4648200"/>
            <a:ext cx="3962400" cy="1752600"/>
          </a:xfrm>
          <a:prstGeom prst="roundRect">
            <a:avLst>
              <a:gd name="adj" fmla="val 96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implEqualsWithArgType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(C,A)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class(C),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hasMethod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(C,M),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method(M),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(M, “equals”),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method_argType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[M,0]=A.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53000" y="5029200"/>
            <a:ext cx="3962400" cy="304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953000" y="5410200"/>
            <a:ext cx="3962400" cy="304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53000" y="5715000"/>
            <a:ext cx="3962400" cy="304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953000" y="6096000"/>
            <a:ext cx="3962400" cy="304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icon_keyboard_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381000"/>
            <a:ext cx="838200" cy="83820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5715000" y="3352800"/>
            <a:ext cx="3276600" cy="1066800"/>
          </a:xfrm>
          <a:prstGeom prst="roundRect">
            <a:avLst>
              <a:gd name="adj" fmla="val 6990"/>
            </a:avLst>
          </a:prstGeom>
          <a:solidFill>
            <a:srgbClr val="3B95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</a:rPr>
              <a:t>New patterns easy to define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0" grpId="1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42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magic by example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533400" y="1219200"/>
            <a:ext cx="8305800" cy="2362200"/>
          </a:xfrm>
          <a:prstGeom prst="roundRect">
            <a:avLst>
              <a:gd name="adj" fmla="val 4427"/>
            </a:avLst>
          </a:prstGeom>
          <a:solidFill>
            <a:schemeClr val="accent3">
              <a:lumMod val="75000"/>
            </a:schemeClr>
          </a:solidFill>
          <a:ln w="5715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85800" y="1371600"/>
            <a:ext cx="7924800" cy="2057400"/>
          </a:xfrm>
          <a:prstGeom prst="roundRect">
            <a:avLst>
              <a:gd name="adj" fmla="val 4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_bad(CN)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class(S),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S,”ASTNode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”),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hasSubtypePlus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(S,C), 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class(C),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(C,CN),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!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implementVisitChild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(C).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rot="20072677">
            <a:off x="4203754" y="2084229"/>
            <a:ext cx="553359" cy="3273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20072677">
            <a:off x="4234487" y="2770029"/>
            <a:ext cx="553359" cy="3273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219200" y="1828800"/>
            <a:ext cx="4038600" cy="381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33400" y="3429000"/>
            <a:ext cx="8305800" cy="3429000"/>
          </a:xfrm>
          <a:prstGeom prst="roundRect">
            <a:avLst>
              <a:gd name="adj" fmla="val 442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85800" y="5334000"/>
            <a:ext cx="7924800" cy="1371600"/>
          </a:xfrm>
          <a:prstGeom prst="roundRect">
            <a:avLst>
              <a:gd name="adj" fmla="val 4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implementVisitChild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hasChild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(C,M), method(M),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M,”visitChild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”).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85800" y="3619500"/>
            <a:ext cx="7924800" cy="1600200"/>
          </a:xfrm>
          <a:prstGeom prst="roundRect">
            <a:avLst>
              <a:gd name="adj" fmla="val 4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hasSubtypePlus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hasSubtype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hasSubtypePlus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hasSubtypePlus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Super,Mid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Mid,Sub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724400" y="4572000"/>
            <a:ext cx="4343400" cy="1066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generate rules guarded by “context” from queries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800600" y="2286000"/>
            <a:ext cx="4267200" cy="1066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rewrite queries to use guarded IDBs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9200" y="1828800"/>
            <a:ext cx="4038600" cy="1143000"/>
          </a:xfrm>
          <a:prstGeom prst="roundRect">
            <a:avLst>
              <a:gd name="adj" fmla="val 11053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127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" grpId="0" animBg="1"/>
      <p:bldP spid="6" grpId="1" animBg="1"/>
      <p:bldP spid="7" grpId="0" animBg="1"/>
      <p:bldP spid="7" grpId="1" animBg="1"/>
      <p:bldP spid="22" grpId="0" animBg="1"/>
      <p:bldP spid="22" grpId="1" animBg="1"/>
      <p:bldP spid="38" grpId="0" animBg="1"/>
      <p:bldP spid="33" grpId="0" animBg="1"/>
      <p:bldP spid="34" grpId="0" animBg="1"/>
      <p:bldP spid="39" grpId="0" animBg="1"/>
      <p:bldP spid="41" grpId="0" animBg="1"/>
      <p:bldP spid="14" grpId="0" animBg="1"/>
      <p:bldP spid="14" grpId="1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rules using context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1219200"/>
            <a:ext cx="8305800" cy="2362200"/>
          </a:xfrm>
          <a:prstGeom prst="roundRect">
            <a:avLst>
              <a:gd name="adj" fmla="val 4427"/>
            </a:avLst>
          </a:prstGeom>
          <a:solidFill>
            <a:schemeClr val="accent3">
              <a:lumMod val="75000"/>
            </a:schemeClr>
          </a:solidFill>
          <a:ln w="5715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3400" y="3429000"/>
            <a:ext cx="8305800" cy="3429000"/>
          </a:xfrm>
          <a:prstGeom prst="roundRect">
            <a:avLst>
              <a:gd name="adj" fmla="val 4427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85800" y="1371600"/>
            <a:ext cx="7924800" cy="2057400"/>
          </a:xfrm>
          <a:prstGeom prst="roundRect">
            <a:avLst>
              <a:gd name="adj" fmla="val 4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_bad(CN)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class(S),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S,”ASTNode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”),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hasSubtypePlus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(S,C), 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class(C),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(C,CN),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!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implementVisitChild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(C).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5334000"/>
            <a:ext cx="7924800" cy="1371600"/>
          </a:xfrm>
          <a:prstGeom prst="roundRect">
            <a:avLst>
              <a:gd name="adj" fmla="val 4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implementVisitChild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hasChild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(C,M), method(M),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M,”visitChild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”).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3619500"/>
            <a:ext cx="7924800" cy="1600200"/>
          </a:xfrm>
          <a:prstGeom prst="roundRect">
            <a:avLst>
              <a:gd name="adj" fmla="val 4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hasSubtypePlus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hasSubtype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hasSubtypePlus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hasSubtypePlus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Super,Mid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Mid,Sub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00600" y="2286000"/>
            <a:ext cx="4267200" cy="1066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rewrite queries to use guarded IDBs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24400" y="4572000"/>
            <a:ext cx="4343400" cy="1066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generate rules guarded by “context” from queries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9200" y="1828800"/>
            <a:ext cx="4038600" cy="381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85800" y="3657600"/>
            <a:ext cx="7924800" cy="1600200"/>
          </a:xfrm>
          <a:prstGeom prst="roundRect">
            <a:avLst>
              <a:gd name="adj" fmla="val 4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hasSubtypePlus_bf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hasSubtype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hasSubtypePlus_bf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hasSubtypePlus_bf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Super,Mid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Mid,Sub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800" y="3657600"/>
            <a:ext cx="7924800" cy="1905000"/>
          </a:xfrm>
          <a:prstGeom prst="roundRect">
            <a:avLst>
              <a:gd name="adj" fmla="val 4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hasSubtypePlus_bf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class(S),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S,”ASTNode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”), 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hasSubtype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hasSubtypePlus_bf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hasSubtypePlus_bf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Super,Mid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Mid,Sub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219200" y="1828800"/>
            <a:ext cx="4038600" cy="381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85800" y="3657600"/>
            <a:ext cx="7924800" cy="2209800"/>
          </a:xfrm>
          <a:prstGeom prst="roundRect">
            <a:avLst>
              <a:gd name="adj" fmla="val 4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hasSubtypePlus_bf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class(S),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S,”ASTNode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”), 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hasSubtype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hasSubtypePlus_bf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class(S),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S,”ASTNode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”),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hasSubtypePlus_bf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Super,Mid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Mid,Sub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19200" y="4038600"/>
            <a:ext cx="4038600" cy="381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219200" y="1828800"/>
            <a:ext cx="4038600" cy="381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85800" y="5943600"/>
            <a:ext cx="7924800" cy="838200"/>
          </a:xfrm>
          <a:prstGeom prst="roundRect">
            <a:avLst>
              <a:gd name="adj" fmla="val 4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magic_hasSubtypePlus_bf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class(S),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S,”ASTNode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”).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800" y="3657600"/>
            <a:ext cx="7924800" cy="2209800"/>
          </a:xfrm>
          <a:prstGeom prst="roundRect">
            <a:avLst>
              <a:gd name="adj" fmla="val 4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hasSubtypePlus_bf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magic_hasSubtypePlus_bf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(Super)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hasSubtype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hasSubtypePlus_bf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magic_hasSubtypePlus_bf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(Super)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hasSubtypePlus_bf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Super,Mid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Mid,Sub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553200" y="4338891"/>
            <a:ext cx="2514600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magic set!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Left Arrow 23"/>
          <p:cNvSpPr/>
          <p:nvPr/>
        </p:nvSpPr>
        <p:spPr>
          <a:xfrm rot="1315270">
            <a:off x="5667530" y="4325013"/>
            <a:ext cx="762000" cy="30480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/>
          <p:cNvSpPr/>
          <p:nvPr/>
        </p:nvSpPr>
        <p:spPr>
          <a:xfrm rot="19951522">
            <a:off x="5689673" y="4959189"/>
            <a:ext cx="762000" cy="30480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638800" y="3429000"/>
            <a:ext cx="342900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“adorned” predicate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128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4624E-6 L -0.00417 0.3274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0416 0.4833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6" grpId="0" animBg="1"/>
      <p:bldP spid="10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19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rewrite query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1371600"/>
            <a:ext cx="7924800" cy="2057400"/>
          </a:xfrm>
          <a:prstGeom prst="roundRect">
            <a:avLst>
              <a:gd name="adj" fmla="val 4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_bad(CN)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class(S),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S,”ASTNode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”),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hasSubtypePlus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(S,C), 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class(C),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(C,CN),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!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implementVisitChild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(C).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5943600"/>
            <a:ext cx="7924800" cy="838200"/>
          </a:xfrm>
          <a:prstGeom prst="roundRect">
            <a:avLst>
              <a:gd name="adj" fmla="val 4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magic_hasSubtypePlus_bf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class(S),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S,”ASTNode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3657600"/>
            <a:ext cx="7924800" cy="2209800"/>
          </a:xfrm>
          <a:prstGeom prst="roundRect">
            <a:avLst>
              <a:gd name="adj" fmla="val 4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hasSubtypePlus_bf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magic_hasSubtypePlus_bf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(Super)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hasSubtype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hasSubtypePlus_bf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magic_hasSubtypePlus_bf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(Super)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hasSubtypePlus_bf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Super,Mid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Mid,Sub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" y="1371600"/>
            <a:ext cx="7924800" cy="2057400"/>
          </a:xfrm>
          <a:prstGeom prst="roundRect">
            <a:avLst>
              <a:gd name="adj" fmla="val 4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_bad(CN)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class(S),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S,”ASTNode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”),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hasSubtypePlus_bf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(S,C), 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class(C),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(C,CN),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!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implementVisitChild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(C).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266700" y="2286000"/>
            <a:ext cx="342900" cy="266700"/>
          </a:xfrm>
          <a:prstGeom prst="triangle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129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“Naïve” Evaluation Algorithm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5305425" cy="4572000"/>
          </a:xfrm>
        </p:spPr>
        <p:txBody>
          <a:bodyPr>
            <a:normAutofit/>
          </a:bodyPr>
          <a:lstStyle/>
          <a:p>
            <a:pPr marL="590550" indent="-533400">
              <a:buFont typeface="Monotype Sorts" pitchFamily="2" charset="2"/>
              <a:buAutoNum type="arabicPeriod"/>
            </a:pPr>
            <a:r>
              <a:rPr lang="en-US" sz="2800" dirty="0" smtClean="0"/>
              <a:t>Start </a:t>
            </a:r>
            <a:r>
              <a:rPr lang="en-US" sz="2800" dirty="0"/>
              <a:t>by assuming all IDB relations are empty.</a:t>
            </a:r>
          </a:p>
          <a:p>
            <a:pPr marL="590550" indent="-533400">
              <a:buFont typeface="Monotype Sorts" pitchFamily="2" charset="2"/>
              <a:buAutoNum type="arabicPeriod"/>
            </a:pPr>
            <a:r>
              <a:rPr lang="en-US" sz="2800" dirty="0"/>
              <a:t>Repeatedly evaluate the rules using the EDB and the previous IDB, to get a new IDB.</a:t>
            </a:r>
          </a:p>
          <a:p>
            <a:pPr marL="590550" indent="-533400">
              <a:buFont typeface="Monotype Sorts" pitchFamily="2" charset="2"/>
              <a:buAutoNum type="arabicPeriod"/>
            </a:pPr>
            <a:r>
              <a:rPr lang="en-US" sz="2800" dirty="0"/>
              <a:t>End when no change to IDB.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705600" y="1524000"/>
            <a:ext cx="1295400" cy="914400"/>
          </a:xfrm>
          <a:prstGeom prst="flowChart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Start:</a:t>
            </a:r>
          </a:p>
          <a:p>
            <a:pPr algn="ctr"/>
            <a:r>
              <a:rPr lang="en-US">
                <a:latin typeface="Tahoma" pitchFamily="34" charset="0"/>
              </a:rPr>
              <a:t>IDB = 0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400800" y="3048000"/>
            <a:ext cx="1905000" cy="914400"/>
          </a:xfrm>
          <a:prstGeom prst="flowChart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Apply rules</a:t>
            </a:r>
          </a:p>
          <a:p>
            <a:pPr algn="ctr"/>
            <a:r>
              <a:rPr lang="en-US">
                <a:latin typeface="Tahoma" pitchFamily="34" charset="0"/>
              </a:rPr>
              <a:t>to IDB, EDB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248400" y="4495800"/>
            <a:ext cx="2209800" cy="1066800"/>
          </a:xfrm>
          <a:prstGeom prst="flowChartDecision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Change</a:t>
            </a:r>
          </a:p>
          <a:p>
            <a:pPr algn="ctr"/>
            <a:r>
              <a:rPr lang="en-US">
                <a:latin typeface="Tahoma" pitchFamily="34" charset="0"/>
              </a:rPr>
              <a:t>to IDB?</a:t>
            </a:r>
          </a:p>
        </p:txBody>
      </p:sp>
      <p:cxnSp>
        <p:nvCxnSpPr>
          <p:cNvPr id="8" name="AutoShape 10"/>
          <p:cNvCxnSpPr>
            <a:cxnSpLocks noChangeShapeType="1"/>
            <a:stCxn id="5" idx="2"/>
            <a:endCxn id="6" idx="0"/>
          </p:cNvCxnSpPr>
          <p:nvPr/>
        </p:nvCxnSpPr>
        <p:spPr bwMode="auto">
          <a:xfrm>
            <a:off x="7353300" y="24384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" name="AutoShape 11"/>
          <p:cNvCxnSpPr>
            <a:cxnSpLocks noChangeShapeType="1"/>
            <a:stCxn id="6" idx="2"/>
            <a:endCxn id="7" idx="0"/>
          </p:cNvCxnSpPr>
          <p:nvPr/>
        </p:nvCxnSpPr>
        <p:spPr bwMode="auto">
          <a:xfrm>
            <a:off x="7353300" y="39624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" name="AutoShape 12"/>
          <p:cNvCxnSpPr>
            <a:cxnSpLocks noChangeShapeType="1"/>
            <a:stCxn id="7" idx="1"/>
            <a:endCxn id="6" idx="1"/>
          </p:cNvCxnSpPr>
          <p:nvPr/>
        </p:nvCxnSpPr>
        <p:spPr bwMode="auto">
          <a:xfrm rot="10800000" flipH="1">
            <a:off x="6248400" y="3505200"/>
            <a:ext cx="152400" cy="1524000"/>
          </a:xfrm>
          <a:prstGeom prst="curvedConnector3">
            <a:avLst>
              <a:gd name="adj1" fmla="val -1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7343775" y="556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358062" y="5638800"/>
            <a:ext cx="519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</a:rPr>
              <a:t>no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353050" y="4038600"/>
            <a:ext cx="633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</a:rPr>
              <a:t>yes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038975" y="6019800"/>
            <a:ext cx="84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</a:rPr>
              <a:t>done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achieve magic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rewrite queries to use “adorned” versions of IDB predicates</a:t>
            </a:r>
          </a:p>
          <a:p>
            <a:r>
              <a:rPr lang="en-US" dirty="0" smtClean="0"/>
              <a:t>for every adorned predicate </a:t>
            </a:r>
            <a:r>
              <a:rPr lang="en-US" dirty="0" err="1" smtClean="0"/>
              <a:t>p_a</a:t>
            </a:r>
            <a:r>
              <a:rPr lang="en-US" dirty="0" smtClean="0"/>
              <a:t>, create </a:t>
            </a:r>
            <a:r>
              <a:rPr lang="en-US" dirty="0" err="1" smtClean="0"/>
              <a:t>magic_p_a</a:t>
            </a:r>
            <a:endParaRPr lang="en-US" dirty="0" smtClean="0"/>
          </a:p>
          <a:p>
            <a:pPr lvl="0"/>
            <a:r>
              <a:rPr lang="en-US" dirty="0" smtClean="0"/>
              <a:t>for every occurrence of </a:t>
            </a:r>
            <a:r>
              <a:rPr lang="en-US" dirty="0" err="1" smtClean="0"/>
              <a:t>p_a</a:t>
            </a:r>
            <a:r>
              <a:rPr lang="en-US" dirty="0" smtClean="0"/>
              <a:t> in every rule body, create a rule defining </a:t>
            </a:r>
            <a:r>
              <a:rPr lang="en-US" dirty="0" err="1" smtClean="0"/>
              <a:t>magic_p_a</a:t>
            </a:r>
            <a:endParaRPr lang="en-US" dirty="0" smtClean="0"/>
          </a:p>
          <a:p>
            <a:pPr lvl="0"/>
            <a:r>
              <a:rPr lang="en-US" dirty="0" smtClean="0"/>
              <a:t>modify every rule by adding </a:t>
            </a:r>
            <a:r>
              <a:rPr lang="en-US" dirty="0" err="1" smtClean="0"/>
              <a:t>magic_p_a</a:t>
            </a:r>
            <a:endParaRPr lang="en-US" dirty="0" smtClean="0"/>
          </a:p>
          <a:p>
            <a:pPr lvl="0"/>
            <a:r>
              <a:rPr lang="en-US" dirty="0" smtClean="0"/>
              <a:t>seed </a:t>
            </a:r>
            <a:r>
              <a:rPr lang="en-US" dirty="0" err="1" smtClean="0"/>
              <a:t>magic_p_a</a:t>
            </a:r>
            <a:r>
              <a:rPr lang="en-US" dirty="0" smtClean="0"/>
              <a:t> with constants from queries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130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approximation of program runtime behavior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733800" y="2819400"/>
            <a:ext cx="4267200" cy="990600"/>
          </a:xfrm>
          <a:prstGeom prst="roundRect">
            <a:avLst>
              <a:gd name="adj" fmla="val 445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Dog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aDog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= new Dog();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Animal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animal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=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aDog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</p:txBody>
      </p:sp>
      <p:grpSp>
        <p:nvGrpSpPr>
          <p:cNvPr id="7" name="Group 8"/>
          <p:cNvGrpSpPr/>
          <p:nvPr/>
        </p:nvGrpSpPr>
        <p:grpSpPr>
          <a:xfrm>
            <a:off x="1295400" y="2743200"/>
            <a:ext cx="1371600" cy="1143000"/>
            <a:chOff x="2133600" y="2819400"/>
            <a:chExt cx="1371600" cy="1143000"/>
          </a:xfrm>
        </p:grpSpPr>
        <p:sp>
          <p:nvSpPr>
            <p:cNvPr id="5" name="Rectangle 4"/>
            <p:cNvSpPr/>
            <p:nvPr/>
          </p:nvSpPr>
          <p:spPr>
            <a:xfrm>
              <a:off x="2133600" y="28194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Animal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33600" y="35814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Dog</a:t>
              </a:r>
            </a:p>
          </p:txBody>
        </p:sp>
        <p:cxnSp>
          <p:nvCxnSpPr>
            <p:cNvPr id="8" name="Straight Arrow Connector 7"/>
            <p:cNvCxnSpPr>
              <a:stCxn id="6" idx="0"/>
              <a:endCxn id="5" idx="2"/>
            </p:cNvCxnSpPr>
            <p:nvPr/>
          </p:nvCxnSpPr>
          <p:spPr>
            <a:xfrm rot="5400000" flipH="1" flipV="1">
              <a:off x="2628900" y="3390900"/>
              <a:ext cx="381000" cy="1588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ounded Rectangle 9"/>
          <p:cNvSpPr/>
          <p:nvPr/>
        </p:nvSpPr>
        <p:spPr>
          <a:xfrm>
            <a:off x="1295400" y="4724400"/>
            <a:ext cx="6781800" cy="1752600"/>
          </a:xfrm>
          <a:prstGeom prst="roundRect">
            <a:avLst>
              <a:gd name="adj" fmla="val 445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(A)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&lt;- Animal(A),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Dog(A),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something(A).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28800" y="5408612"/>
            <a:ext cx="12954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038601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approximates (soundly) containment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14"/>
          <p:cNvGrpSpPr/>
          <p:nvPr/>
        </p:nvGrpSpPr>
        <p:grpSpPr>
          <a:xfrm>
            <a:off x="2819400" y="2743200"/>
            <a:ext cx="1371600" cy="1143000"/>
            <a:chOff x="2133600" y="2819400"/>
            <a:chExt cx="1371600" cy="1143000"/>
          </a:xfrm>
        </p:grpSpPr>
        <p:sp>
          <p:nvSpPr>
            <p:cNvPr id="16" name="Rectangle 15"/>
            <p:cNvSpPr/>
            <p:nvPr/>
          </p:nvSpPr>
          <p:spPr>
            <a:xfrm>
              <a:off x="2133600" y="28194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Vehicle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33600" y="35814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Car</a:t>
              </a:r>
            </a:p>
          </p:txBody>
        </p:sp>
        <p:cxnSp>
          <p:nvCxnSpPr>
            <p:cNvPr id="18" name="Straight Arrow Connector 17"/>
            <p:cNvCxnSpPr>
              <a:stCxn id="17" idx="0"/>
              <a:endCxn id="16" idx="2"/>
            </p:cNvCxnSpPr>
            <p:nvPr/>
          </p:nvCxnSpPr>
          <p:spPr>
            <a:xfrm rot="5400000" flipH="1" flipV="1">
              <a:off x="2628900" y="3390900"/>
              <a:ext cx="381000" cy="1588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ounded Rectangle 18"/>
          <p:cNvSpPr/>
          <p:nvPr/>
        </p:nvSpPr>
        <p:spPr>
          <a:xfrm>
            <a:off x="1295400" y="4724400"/>
            <a:ext cx="6781800" cy="914400"/>
          </a:xfrm>
          <a:prstGeom prst="roundRect">
            <a:avLst>
              <a:gd name="adj" fmla="val 445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(A)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&lt;- Dog(A),  something(A).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95400" y="5715000"/>
            <a:ext cx="6781800" cy="1066800"/>
          </a:xfrm>
          <a:prstGeom prst="roundRect">
            <a:avLst>
              <a:gd name="adj" fmla="val 445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something(A)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&lt;- Vehicle(A)  ;  Dog(A) 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752600" y="6400800"/>
            <a:ext cx="16002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457200" y="4800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approximates (soundly) emptiness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19600" y="2819400"/>
            <a:ext cx="3581400" cy="990600"/>
          </a:xfrm>
          <a:prstGeom prst="roundRect">
            <a:avLst>
              <a:gd name="adj" fmla="val 445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Animal a = new Vehicle();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419600" y="2819400"/>
            <a:ext cx="3581400" cy="990600"/>
          </a:xfrm>
          <a:prstGeom prst="roundRect">
            <a:avLst>
              <a:gd name="adj" fmla="val 445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Animal a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= (Animal) new Vehicle();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131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9" grpId="0" animBg="1"/>
      <p:bldP spid="19" grpId="1" animBg="1"/>
      <p:bldP spid="20" grpId="0" animBg="1"/>
      <p:bldP spid="20" grpId="1" animBg="1"/>
      <p:bldP spid="25" grpId="0" animBg="1"/>
      <p:bldP spid="25" grpId="1" animBg="1"/>
      <p:bldP spid="26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Magic Sets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132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Magic by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133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8600" y="1524000"/>
            <a:ext cx="4648200" cy="1752600"/>
          </a:xfrm>
          <a:prstGeom prst="roundRect">
            <a:avLst>
              <a:gd name="adj" fmla="val 96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 _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badEquals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class(C),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implEqualsWithArgType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(C,A),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hasSupertypePlus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(A,O),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class(O),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(O, “Object”).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953000" y="1524000"/>
            <a:ext cx="3962400" cy="1752600"/>
          </a:xfrm>
          <a:prstGeom prst="roundRect">
            <a:avLst>
              <a:gd name="adj" fmla="val 96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implEqualsWithArgType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(C,A)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class(C),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hasMethod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(C,M),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method(M),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(M, “equals”),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method_argType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[M,0]=A.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3543300"/>
            <a:ext cx="4724400" cy="2171700"/>
          </a:xfrm>
          <a:prstGeom prst="roundRect">
            <a:avLst>
              <a:gd name="adj" fmla="val 90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hasSupertypePlus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hasSupertypePlus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hasSupertypePlus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Sub,Mid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Mid,Suuper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4247241" y="2568260"/>
            <a:ext cx="553359" cy="3273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724400" y="4038600"/>
            <a:ext cx="4343400" cy="1066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push “context” from queries into rules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2209800"/>
            <a:ext cx="4267200" cy="1066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rewrite queries to use rewritten rules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1905000"/>
            <a:ext cx="4648200" cy="685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con_keyboard_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381000"/>
            <a:ext cx="838200" cy="8382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438400" y="3657600"/>
            <a:ext cx="4572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438400" y="4648200"/>
            <a:ext cx="4572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Magic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941E907B-08D9-48C3-AFB8-45E8F2E01831}" type="slidenum">
              <a:rPr lang="en-US" smtClean="0"/>
              <a:pPr/>
              <a:t>134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" y="1447800"/>
            <a:ext cx="4648200" cy="1752600"/>
          </a:xfrm>
          <a:prstGeom prst="roundRect">
            <a:avLst>
              <a:gd name="adj" fmla="val 96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 _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badEquals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class(C),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implEqualsWithArgType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(C,A),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hasSupertypePlus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(A,O),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class(O),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(O, “Object”).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" y="3467100"/>
            <a:ext cx="4724400" cy="2171700"/>
          </a:xfrm>
          <a:prstGeom prst="roundRect">
            <a:avLst>
              <a:gd name="adj" fmla="val 90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hasSupertypePlus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hasSubtype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hasSupertypePlus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hasSupertypePlus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Sub,Mid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Mid,Suuper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" y="1447800"/>
            <a:ext cx="4648200" cy="1752600"/>
          </a:xfrm>
          <a:prstGeom prst="roundRect">
            <a:avLst>
              <a:gd name="adj" fmla="val 96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 _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badEquals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class(C),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implEqualsWithArgType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(C,A),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</a:rPr>
              <a:t>hasSupertypePlus_bf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(A,O),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class(O),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(O, “Object”).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1828800"/>
            <a:ext cx="4648200" cy="685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114800" y="2492060"/>
            <a:ext cx="553359" cy="3273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6200" y="3467100"/>
            <a:ext cx="4724400" cy="2171700"/>
          </a:xfrm>
          <a:prstGeom prst="roundRect">
            <a:avLst>
              <a:gd name="adj" fmla="val 90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</a:rPr>
              <a:t>hasSupertypePlus_bf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hasSubtype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</a:rPr>
              <a:t>hasSupertypePlus_bf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</a:t>
            </a:r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</a:rPr>
              <a:t>hasSupertypePlus_bf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Sub,Mid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Mid,Suuper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81600" y="2362200"/>
            <a:ext cx="342900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“adorned” predicate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" y="3352800"/>
            <a:ext cx="4724400" cy="2781300"/>
          </a:xfrm>
          <a:prstGeom prst="roundRect">
            <a:avLst>
              <a:gd name="adj" fmla="val 90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</a:rPr>
              <a:t>hasSupertypePlus_bf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class(Sub),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(Sub,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implEqualsWithArgType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hasSubtype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</a:rPr>
              <a:t>hasSupertypePlus_bf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</a:t>
            </a:r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</a:rPr>
              <a:t>hasSupertypePlus_bf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Sub,Mid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Mid,Suuper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" y="3771900"/>
            <a:ext cx="4724400" cy="685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76200" y="3352800"/>
            <a:ext cx="4724400" cy="3429000"/>
          </a:xfrm>
          <a:prstGeom prst="roundRect">
            <a:avLst>
              <a:gd name="adj" fmla="val 638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</a:rPr>
              <a:t>hasSupertypePlus_bf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class(Sub),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(Sub,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implEqualsWithArgType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hasSubtype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</a:rPr>
              <a:t>hasSupertypePlus_bf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class(Sub),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(Sub,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implEqualsWithArgType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</a:rPr>
              <a:t>hasSupertypePlus_bf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Sub,Mid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Mid,Suuper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" y="3733800"/>
            <a:ext cx="4724400" cy="685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6200" y="5410200"/>
            <a:ext cx="4724400" cy="685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76200" y="3352800"/>
            <a:ext cx="4724400" cy="2743200"/>
          </a:xfrm>
          <a:prstGeom prst="roundRect">
            <a:avLst>
              <a:gd name="adj" fmla="val 638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</a:rPr>
              <a:t>hasSupertypePlus_bf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magic_hasSupertypePlus_bf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(Sub)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hasSubtype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</a:rPr>
              <a:t>hasSupertypePlus_bf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magic_hasSupertypePlus_bf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(Sub)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200" b="1" dirty="0" err="1" smtClean="0">
                <a:solidFill>
                  <a:schemeClr val="accent3">
                    <a:lumMod val="75000"/>
                  </a:schemeClr>
                </a:solidFill>
              </a:rPr>
              <a:t>hasSupertypePlus_bf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Sub,Mid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Mid,Suuper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876800" y="3352800"/>
            <a:ext cx="4191000" cy="1447800"/>
          </a:xfrm>
          <a:prstGeom prst="roundRect">
            <a:avLst>
              <a:gd name="adj" fmla="val 638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magic_hasSupertypePlus_bf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(Sub)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class(Sub),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(Sub,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implEqualsWithAType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791200" y="5562600"/>
            <a:ext cx="2514600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magic set!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Left Arrow 25"/>
          <p:cNvSpPr/>
          <p:nvPr/>
        </p:nvSpPr>
        <p:spPr>
          <a:xfrm rot="5400000">
            <a:off x="6705600" y="5029200"/>
            <a:ext cx="609600" cy="30480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1" grpId="0" animBg="1"/>
      <p:bldP spid="12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b="1" dirty="0" smtClean="0"/>
              <a:t>S</a:t>
            </a:r>
            <a:r>
              <a:rPr lang="en-US" sz="3800" dirty="0" smtClean="0"/>
              <a:t>ide-ways </a:t>
            </a:r>
            <a:r>
              <a:rPr lang="en-US" sz="3800" b="1" dirty="0" smtClean="0"/>
              <a:t>I</a:t>
            </a:r>
            <a:r>
              <a:rPr lang="en-US" sz="3800" dirty="0" smtClean="0"/>
              <a:t>nformation </a:t>
            </a:r>
            <a:r>
              <a:rPr lang="en-US" sz="3800" b="1" dirty="0" smtClean="0"/>
              <a:t>P</a:t>
            </a:r>
            <a:r>
              <a:rPr lang="en-US" sz="3800" dirty="0" smtClean="0"/>
              <a:t>assing </a:t>
            </a:r>
            <a:r>
              <a:rPr lang="en-US" sz="3800" b="1" dirty="0" smtClean="0"/>
              <a:t>S</a:t>
            </a:r>
            <a:r>
              <a:rPr lang="en-US" sz="3800" dirty="0" smtClean="0"/>
              <a:t>trategy</a:t>
            </a:r>
            <a:br>
              <a:rPr lang="en-US" sz="3800" dirty="0" smtClean="0"/>
            </a:br>
            <a:r>
              <a:rPr lang="en-US" sz="3800" dirty="0" smtClean="0"/>
              <a:t>(</a:t>
            </a:r>
            <a:r>
              <a:rPr lang="en-US" sz="3800" b="1" dirty="0" smtClean="0"/>
              <a:t>SIPS</a:t>
            </a:r>
            <a:r>
              <a:rPr lang="en-US" sz="3800" dirty="0" smtClean="0"/>
              <a:t>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matters</a:t>
            </a:r>
          </a:p>
          <a:p>
            <a:r>
              <a:rPr lang="en-US" dirty="0" smtClean="0"/>
              <a:t>definition of magic set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135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86000" y="2819400"/>
            <a:ext cx="4648200" cy="1752600"/>
          </a:xfrm>
          <a:prstGeom prst="roundRect">
            <a:avLst>
              <a:gd name="adj" fmla="val 96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 _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badEquals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class(C),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implEqualsWithArgType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(C,A),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/>
                </a:solidFill>
              </a:rPr>
              <a:t>hasSupertypePlus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(A,O),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class(O),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(O, “Object”).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0" y="3200400"/>
            <a:ext cx="4648200" cy="685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86000" y="2819400"/>
            <a:ext cx="4648200" cy="1752600"/>
          </a:xfrm>
          <a:prstGeom prst="roundRect">
            <a:avLst>
              <a:gd name="adj" fmla="val 96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 _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badEquals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</a:t>
            </a:r>
            <a:r>
              <a:rPr lang="en-US" sz="2200" dirty="0" err="1" smtClean="0">
                <a:solidFill>
                  <a:schemeClr val="tx1"/>
                </a:solidFill>
              </a:rPr>
              <a:t>hasSupertypePlus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(A,O),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class(C),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implEqualsWithArgType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(C,A),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class(O),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(O, “Object”).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962400" y="3351212"/>
            <a:ext cx="23622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76400" y="2819400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36576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Naïve application of magic on 111 queries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1-4x</a:t>
                      </a:r>
                      <a:r>
                        <a:rPr lang="en-US" sz="2400" baseline="0" dirty="0" smtClean="0"/>
                        <a:t> faster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33 queries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Up to 2x slower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55 queries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2-10x slower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 queries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 10x slower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 queries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171432" y="5257800"/>
            <a:ext cx="260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Sereni</a:t>
            </a:r>
            <a:r>
              <a:rPr lang="en-US" dirty="0" smtClean="0"/>
              <a:t> et al., SIGMOD ‘08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9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136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200" y="1600200"/>
            <a:ext cx="4648200" cy="1752600"/>
          </a:xfrm>
          <a:prstGeom prst="roundRect">
            <a:avLst>
              <a:gd name="adj" fmla="val 6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 _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badEquals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class(C),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implEqualsWithArgType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(C,A),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/>
                </a:solidFill>
              </a:rPr>
              <a:t>hasSupertypePlus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(A,O),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class(O),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(O, “Object”).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5105400"/>
            <a:ext cx="4648200" cy="1066800"/>
          </a:xfrm>
          <a:prstGeom prst="roundRect">
            <a:avLst>
              <a:gd name="adj" fmla="val 787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  extends(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; implements(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3505200"/>
            <a:ext cx="4648200" cy="1447800"/>
          </a:xfrm>
          <a:prstGeom prst="roundRect">
            <a:avLst>
              <a:gd name="adj" fmla="val 95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(C,N)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className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(C,N)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;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interfaceName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(C,N)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;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methodName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(C,N).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19200" y="4419600"/>
            <a:ext cx="2362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9200" y="4724400"/>
            <a:ext cx="2362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43000" y="5943600"/>
            <a:ext cx="2819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2"/>
          <p:cNvSpPr txBox="1">
            <a:spLocks/>
          </p:cNvSpPr>
          <p:nvPr/>
        </p:nvSpPr>
        <p:spPr>
          <a:xfrm>
            <a:off x="6324600" y="6280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E907B-08D9-48C3-AFB8-45E8F2E018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53200" y="1905000"/>
            <a:ext cx="1752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C :: class</a:t>
            </a:r>
            <a:endParaRPr lang="en-US" sz="22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57200" y="1600200"/>
            <a:ext cx="4648200" cy="1752600"/>
          </a:xfrm>
          <a:prstGeom prst="roundRect">
            <a:avLst>
              <a:gd name="adj" fmla="val 6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 _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badEquals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</a:t>
            </a:r>
            <a:r>
              <a:rPr lang="en-US" sz="2200" b="1" dirty="0" smtClean="0">
                <a:solidFill>
                  <a:srgbClr val="FF0000"/>
                </a:solidFill>
              </a:rPr>
              <a:t>class(C)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implEqualsWithArgType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(C,A),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/>
                </a:solidFill>
              </a:rPr>
              <a:t>hasSupertypePlus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(A,O),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class(O),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(O, “Object”).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7200" y="1600200"/>
            <a:ext cx="4648200" cy="1752600"/>
          </a:xfrm>
          <a:prstGeom prst="roundRect">
            <a:avLst>
              <a:gd name="adj" fmla="val 6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 _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badEquals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</a:t>
            </a:r>
            <a:r>
              <a:rPr lang="en-US" sz="2200" b="1" dirty="0" smtClean="0">
                <a:solidFill>
                  <a:srgbClr val="FF0000"/>
                </a:solidFill>
              </a:rPr>
              <a:t>class(C)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</a:rPr>
              <a:t>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implEqualsWithArgType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(C,A),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/>
                </a:solidFill>
              </a:rPr>
              <a:t>hasSupertypePlus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(A,O),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class(O),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(O, “Object”).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57200" y="1600200"/>
            <a:ext cx="4648200" cy="1752600"/>
          </a:xfrm>
          <a:prstGeom prst="roundRect">
            <a:avLst>
              <a:gd name="adj" fmla="val 6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 _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badEquals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</a:t>
            </a:r>
            <a:r>
              <a:rPr lang="en-US" sz="2200" b="1" dirty="0" smtClean="0">
                <a:solidFill>
                  <a:srgbClr val="FF0000"/>
                </a:solidFill>
              </a:rPr>
              <a:t>class(C)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</a:rPr>
              <a:t>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implEqualsWithArgType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(C,A),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/>
                </a:solidFill>
              </a:rPr>
              <a:t>hasSupertypePlus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(A,</a:t>
            </a:r>
            <a:r>
              <a:rPr lang="en-US" sz="2200" b="1" dirty="0" smtClean="0">
                <a:solidFill>
                  <a:srgbClr val="FF0000"/>
                </a:solidFill>
              </a:rPr>
              <a:t>O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b="1" dirty="0" smtClean="0">
                <a:solidFill>
                  <a:srgbClr val="FF0000"/>
                </a:solidFill>
              </a:rPr>
              <a:t>class(O)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</a:rPr>
              <a:t>O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“Object”).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553200" y="2590800"/>
            <a:ext cx="1752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O :: class</a:t>
            </a:r>
            <a:endParaRPr lang="en-US" sz="22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410200" y="3505200"/>
            <a:ext cx="2971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err="1" smtClean="0"/>
              <a:t>className</a:t>
            </a:r>
            <a:r>
              <a:rPr lang="en-US" sz="2200" b="1" dirty="0" smtClean="0"/>
              <a:t> :: </a:t>
            </a:r>
          </a:p>
          <a:p>
            <a:r>
              <a:rPr lang="en-US" sz="2200" b="1" dirty="0" smtClean="0"/>
              <a:t>  ( class, string )</a:t>
            </a:r>
            <a:endParaRPr lang="en-US" sz="22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5410200" y="4267200"/>
            <a:ext cx="2971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err="1" smtClean="0"/>
              <a:t>interfaceName</a:t>
            </a:r>
            <a:r>
              <a:rPr lang="en-US" sz="2200" b="1" dirty="0" smtClean="0"/>
              <a:t>  ::</a:t>
            </a:r>
          </a:p>
          <a:p>
            <a:r>
              <a:rPr lang="en-US" sz="2200" b="1" dirty="0" smtClean="0"/>
              <a:t>   ( interface, string )</a:t>
            </a:r>
            <a:endParaRPr lang="en-US" sz="22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5410200" y="3505200"/>
            <a:ext cx="2971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err="1" smtClean="0"/>
              <a:t>hasName</a:t>
            </a:r>
            <a:r>
              <a:rPr lang="en-US" sz="2200" b="1" dirty="0" smtClean="0"/>
              <a:t> :: </a:t>
            </a:r>
          </a:p>
          <a:p>
            <a:r>
              <a:rPr lang="en-US" sz="2200" b="1" dirty="0" smtClean="0"/>
              <a:t>  ( class, string )</a:t>
            </a:r>
            <a:endParaRPr lang="en-US" sz="22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5410200" y="5105400"/>
            <a:ext cx="2971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err="1" smtClean="0"/>
              <a:t>hasSupertype</a:t>
            </a:r>
            <a:r>
              <a:rPr lang="en-US" sz="2200" b="1" dirty="0" smtClean="0"/>
              <a:t> ::</a:t>
            </a:r>
          </a:p>
          <a:p>
            <a:r>
              <a:rPr lang="en-US" sz="2200" b="1" dirty="0" smtClean="0"/>
              <a:t>   ( class, class)</a:t>
            </a:r>
            <a:endParaRPr lang="en-US" sz="2200" b="1" dirty="0"/>
          </a:p>
        </p:txBody>
      </p:sp>
      <p:pic>
        <p:nvPicPr>
          <p:cNvPr id="29" name="Picture 28" descr="icon_keyboard_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381000"/>
            <a:ext cx="838200" cy="838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57200" y="5105400"/>
            <a:ext cx="4648200" cy="1066800"/>
          </a:xfrm>
          <a:prstGeom prst="roundRect">
            <a:avLst>
              <a:gd name="adj" fmla="val 787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extendeds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; implements(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57200" y="3505200"/>
            <a:ext cx="4648200" cy="1447800"/>
          </a:xfrm>
          <a:prstGeom prst="roundRect">
            <a:avLst>
              <a:gd name="adj" fmla="val 95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(C,N)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className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(C,N)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;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interfaceName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(C,N)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;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methodName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(C,N).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219200" y="4419600"/>
            <a:ext cx="2362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219200" y="4724400"/>
            <a:ext cx="2362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43000" y="5943600"/>
            <a:ext cx="2819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57200" y="1600200"/>
            <a:ext cx="4648200" cy="1752600"/>
          </a:xfrm>
          <a:prstGeom prst="roundRect">
            <a:avLst>
              <a:gd name="adj" fmla="val 6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 _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badEquals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</a:t>
            </a:r>
            <a:r>
              <a:rPr lang="en-US" sz="2200" b="1" dirty="0" smtClean="0">
                <a:solidFill>
                  <a:srgbClr val="FF0000"/>
                </a:solidFill>
              </a:rPr>
              <a:t>class(C)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</a:rPr>
              <a:t>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implEqualsWithArgType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(C,A),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/>
                </a:solidFill>
              </a:rPr>
              <a:t>hasSupertypePlus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(A,</a:t>
            </a:r>
            <a:r>
              <a:rPr lang="en-US" sz="2200" b="1" dirty="0" smtClean="0">
                <a:solidFill>
                  <a:srgbClr val="FF0000"/>
                </a:solidFill>
              </a:rPr>
              <a:t>O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b="1" dirty="0" smtClean="0">
                <a:solidFill>
                  <a:srgbClr val="FF0000"/>
                </a:solidFill>
              </a:rPr>
              <a:t>class(O)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</a:rPr>
              <a:t>O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“Object”).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Erasure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137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57200" y="3505200"/>
            <a:ext cx="4648200" cy="762000"/>
          </a:xfrm>
          <a:prstGeom prst="roundRect">
            <a:avLst>
              <a:gd name="adj" fmla="val 1325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(C,N)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className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(C,N).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7200" y="5105400"/>
            <a:ext cx="4648200" cy="685800"/>
          </a:xfrm>
          <a:prstGeom prst="roundRect">
            <a:avLst>
              <a:gd name="adj" fmla="val 1252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hasSupertype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  extends(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Sub,Super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553200" y="1905000"/>
            <a:ext cx="1752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C :: class</a:t>
            </a:r>
            <a:endParaRPr lang="en-US" sz="22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553200" y="2590800"/>
            <a:ext cx="1752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O :: class</a:t>
            </a:r>
            <a:endParaRPr lang="en-US" sz="22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5410200" y="3505200"/>
            <a:ext cx="2971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err="1" smtClean="0"/>
              <a:t>hasName</a:t>
            </a:r>
            <a:r>
              <a:rPr lang="en-US" sz="2200" b="1" dirty="0" smtClean="0"/>
              <a:t> :: </a:t>
            </a:r>
          </a:p>
          <a:p>
            <a:r>
              <a:rPr lang="en-US" sz="2200" b="1" dirty="0" smtClean="0"/>
              <a:t>  ( class, string )</a:t>
            </a:r>
            <a:endParaRPr lang="en-US" sz="22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5410200" y="5105400"/>
            <a:ext cx="2971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err="1" smtClean="0"/>
              <a:t>hasSupertype</a:t>
            </a:r>
            <a:r>
              <a:rPr lang="en-US" sz="2200" b="1" dirty="0" smtClean="0"/>
              <a:t> ::</a:t>
            </a:r>
          </a:p>
          <a:p>
            <a:r>
              <a:rPr lang="en-US" sz="2200" b="1" dirty="0" smtClean="0"/>
              <a:t>   ( class, class)</a:t>
            </a:r>
            <a:endParaRPr lang="en-US" sz="2200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66800" y="2133600"/>
            <a:ext cx="990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66800" y="3198812"/>
            <a:ext cx="990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457200" y="1600200"/>
            <a:ext cx="4648200" cy="1752600"/>
          </a:xfrm>
          <a:prstGeom prst="roundRect">
            <a:avLst>
              <a:gd name="adj" fmla="val 6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 _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badEquals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</a:rPr>
              <a:t>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implEqualsWithArgType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(C,A),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/>
                </a:solidFill>
              </a:rPr>
              <a:t>hasSupertypePlus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(A,</a:t>
            </a:r>
            <a:r>
              <a:rPr lang="en-US" sz="2200" b="1" dirty="0" smtClean="0">
                <a:solidFill>
                  <a:srgbClr val="FF0000"/>
                </a:solidFill>
              </a:rPr>
              <a:t>O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hasName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</a:rPr>
              <a:t>O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“Object”).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23" grpId="0" animBg="1"/>
      <p:bldP spid="12" grpId="0" animBg="1"/>
      <p:bldP spid="13" grpId="0" animBg="1"/>
      <p:bldP spid="37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Optimizations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609600" y="1676400"/>
          <a:ext cx="8001000" cy="4648200"/>
        </p:xfrm>
        <a:graphic>
          <a:graphicData uri="http://schemas.openxmlformats.org/presentationml/2006/ole">
            <p:oleObj spid="_x0000_s299010" name="Chart" r:id="rId3" imgW="11096549" imgH="6372149" progId="MSGraph.Chart.8">
              <p:embed/>
            </p:oleObj>
          </a:graphicData>
        </a:graphic>
      </p:graphicFrame>
      <p:sp>
        <p:nvSpPr>
          <p:cNvPr id="5" name="Rectangle 3"/>
          <p:cNvSpPr>
            <a:spLocks/>
          </p:cNvSpPr>
          <p:nvPr/>
        </p:nvSpPr>
        <p:spPr bwMode="auto">
          <a:xfrm>
            <a:off x="1676400" y="2438400"/>
            <a:ext cx="5301003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800" dirty="0" smtClean="0">
                <a:ea typeface="Gill Sans" charset="0"/>
                <a:cs typeface="Gill Sans" charset="0"/>
              </a:rPr>
              <a:t>a</a:t>
            </a:r>
            <a:r>
              <a:rPr lang="en-US" sz="28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sample </a:t>
            </a:r>
            <a:r>
              <a:rPr lang="en-US" sz="28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Semmle</a:t>
            </a:r>
            <a:r>
              <a:rPr lang="en-US" sz="28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a typeface="Gill Sans" charset="0"/>
                <a:cs typeface="Gill Sans" charset="0"/>
              </a:rPr>
              <a:t>analysis on Firefox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138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0731" y="13716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6248400"/>
            <a:ext cx="265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Queries sorted by runtime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Optimizations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381000" y="1295400"/>
          <a:ext cx="8305800" cy="5334000"/>
        </p:xfrm>
        <a:graphic>
          <a:graphicData uri="http://schemas.openxmlformats.org/presentationml/2006/ole">
            <p:oleObj spid="_x0000_s300034" name="Chart" r:id="rId3" imgW="0" imgH="0" progId="MSGraph.Chart.8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139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0731" y="13716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6248400"/>
            <a:ext cx="265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Queries sorted by runtime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Evaluation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1600200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reachable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2286000"/>
            <a:ext cx="1600200" cy="1752600"/>
          </a:xfrm>
          <a:prstGeom prst="roundRect">
            <a:avLst>
              <a:gd name="adj" fmla="val 77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086600" y="1600200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link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7086600" y="2286000"/>
            <a:ext cx="1600200" cy="1752600"/>
          </a:xfrm>
          <a:prstGeom prst="roundRect">
            <a:avLst>
              <a:gd name="adj" fmla="val 77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953000" y="2286000"/>
            <a:ext cx="1600200" cy="1752600"/>
          </a:xfrm>
          <a:prstGeom prst="roundRect">
            <a:avLst>
              <a:gd name="adj" fmla="val 77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667000" y="2286000"/>
            <a:ext cx="1600200" cy="1752600"/>
          </a:xfrm>
          <a:prstGeom prst="roundRect">
            <a:avLst>
              <a:gd name="adj" fmla="val 77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133600" y="2438400"/>
            <a:ext cx="381000" cy="228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6629400" y="2362200"/>
            <a:ext cx="381000" cy="22860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>
            <a:off x="4343400" y="2362200"/>
            <a:ext cx="448056" cy="228600"/>
            <a:chOff x="4343400" y="2057400"/>
            <a:chExt cx="448056" cy="228600"/>
          </a:xfrm>
        </p:grpSpPr>
        <p:sp>
          <p:nvSpPr>
            <p:cNvPr id="18" name="Isosceles Triangle 17"/>
            <p:cNvSpPr/>
            <p:nvPr/>
          </p:nvSpPr>
          <p:spPr>
            <a:xfrm rot="5400000">
              <a:off x="4343400" y="2057400"/>
              <a:ext cx="228600" cy="2286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6200000" flipH="1">
              <a:off x="4562856" y="2057400"/>
              <a:ext cx="228600" cy="2286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3810000" y="2667000"/>
            <a:ext cx="15240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0"/>
          <p:cNvGrpSpPr/>
          <p:nvPr/>
        </p:nvGrpSpPr>
        <p:grpSpPr>
          <a:xfrm>
            <a:off x="457200" y="2286000"/>
            <a:ext cx="1600200" cy="2514600"/>
            <a:chOff x="990600" y="3048000"/>
            <a:chExt cx="1600200" cy="2514600"/>
          </a:xfrm>
        </p:grpSpPr>
        <p:sp>
          <p:nvSpPr>
            <p:cNvPr id="21" name="Rounded Rectangle 20"/>
            <p:cNvSpPr/>
            <p:nvPr/>
          </p:nvSpPr>
          <p:spPr>
            <a:xfrm>
              <a:off x="990600" y="3048000"/>
              <a:ext cx="1600200" cy="2514600"/>
            </a:xfrm>
            <a:prstGeom prst="roundRect">
              <a:avLst>
                <a:gd name="adj" fmla="val 77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90600" y="4191000"/>
              <a:ext cx="1600200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90600" y="4267200"/>
              <a:ext cx="1600200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90600" y="4831081"/>
              <a:ext cx="1600200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90600" y="4907281"/>
              <a:ext cx="1600200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0600" y="4983481"/>
              <a:ext cx="1600200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90600" y="5181600"/>
              <a:ext cx="1600200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90600" y="3581400"/>
              <a:ext cx="16002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90600" y="3764281"/>
              <a:ext cx="1600200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2667000" y="2286000"/>
            <a:ext cx="1600200" cy="2514600"/>
          </a:xfrm>
          <a:prstGeom prst="roundRect">
            <a:avLst>
              <a:gd name="adj" fmla="val 77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810000" y="2895600"/>
            <a:ext cx="1524000" cy="381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2"/>
          <p:cNvGrpSpPr/>
          <p:nvPr/>
        </p:nvGrpSpPr>
        <p:grpSpPr>
          <a:xfrm>
            <a:off x="457200" y="2362200"/>
            <a:ext cx="1600200" cy="3048000"/>
            <a:chOff x="990600" y="2514600"/>
            <a:chExt cx="1600200" cy="3048000"/>
          </a:xfrm>
        </p:grpSpPr>
        <p:sp>
          <p:nvSpPr>
            <p:cNvPr id="54" name="Rounded Rectangle 53"/>
            <p:cNvSpPr/>
            <p:nvPr/>
          </p:nvSpPr>
          <p:spPr>
            <a:xfrm>
              <a:off x="990600" y="2514600"/>
              <a:ext cx="1600200" cy="3048000"/>
            </a:xfrm>
            <a:prstGeom prst="roundRect">
              <a:avLst>
                <a:gd name="adj" fmla="val 77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90600" y="4267200"/>
              <a:ext cx="1600200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90600" y="4831081"/>
              <a:ext cx="1600200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90600" y="3429000"/>
              <a:ext cx="1600200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90600" y="3505200"/>
              <a:ext cx="1600200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90600" y="3581400"/>
              <a:ext cx="16002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2667000" y="2286000"/>
            <a:ext cx="1600200" cy="3048000"/>
          </a:xfrm>
          <a:prstGeom prst="roundRect">
            <a:avLst>
              <a:gd name="adj" fmla="val 77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648200" y="4800600"/>
            <a:ext cx="3733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Monotype Sort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reachable(S,D) &lt;- link(S,D).</a:t>
            </a:r>
          </a:p>
          <a:p>
            <a:pPr>
              <a:buFont typeface="Monotype Sort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reachable(S,D)  &lt;- link(S,Z),</a:t>
            </a:r>
          </a:p>
          <a:p>
            <a:pPr>
              <a:buFont typeface="Monotype Sort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       reachable(Z,D).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4" grpId="4" animBg="1"/>
      <p:bldP spid="15" grpId="0" animBg="1"/>
      <p:bldP spid="15" grpId="1" animBg="1"/>
      <p:bldP spid="16" grpId="0" animBg="1"/>
      <p:bldP spid="16" grpId="1" animBg="1"/>
      <p:bldP spid="16" grpId="2" animBg="1"/>
      <p:bldP spid="16" grpId="3" animBg="1"/>
      <p:bldP spid="16" grpId="4" animBg="1"/>
      <p:bldP spid="17" grpId="0" animBg="1"/>
      <p:bldP spid="17" grpId="1" animBg="1"/>
      <p:bldP spid="17" grpId="2" animBg="1"/>
      <p:bldP spid="17" grpId="3" animBg="1"/>
      <p:bldP spid="17" grpId="4" animBg="1"/>
      <p:bldP spid="22" grpId="0" animBg="1"/>
      <p:bldP spid="22" grpId="1" animBg="1"/>
      <p:bldP spid="43" grpId="0" animBg="1"/>
      <p:bldP spid="43" grpId="1" animBg="1"/>
      <p:bldP spid="52" grpId="0" animBg="1"/>
      <p:bldP spid="52" grpId="1" animBg="1"/>
      <p:bldP spid="63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Type-enabled Optimizations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140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667000" y="3657600"/>
            <a:ext cx="4114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animal.eat( (Food)  thing);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10800000" flipV="1">
            <a:off x="6324600" y="3429000"/>
            <a:ext cx="1066800" cy="91440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705600" y="2743200"/>
            <a:ext cx="2057400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it’s </a:t>
            </a:r>
            <a:r>
              <a:rPr lang="en-US" sz="2400" b="1" dirty="0" smtClean="0">
                <a:solidFill>
                  <a:schemeClr val="tx1"/>
                </a:solidFill>
              </a:rPr>
              <a:t>Chocolate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4648200"/>
            <a:ext cx="24384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type erasure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95800" y="4343400"/>
            <a:ext cx="990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>
            <a:off x="1752600" y="3429000"/>
            <a:ext cx="1371600" cy="91440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52400" y="2743200"/>
            <a:ext cx="2362200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it’s a </a:t>
            </a:r>
            <a:r>
              <a:rPr lang="en-US" sz="2400" b="1" dirty="0" smtClean="0">
                <a:solidFill>
                  <a:schemeClr val="tx1"/>
                </a:solidFill>
              </a:rPr>
              <a:t>Dog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4648200"/>
            <a:ext cx="30480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virtual call resolution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95600" y="2362200"/>
            <a:ext cx="3429000" cy="1219200"/>
          </a:xfrm>
          <a:prstGeom prst="roundRect">
            <a:avLst>
              <a:gd name="adj" fmla="val 11828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class Dog {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   void eat(Food f) { … }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}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3886597" y="3808808"/>
            <a:ext cx="7627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52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5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Semi-naïve </a:t>
            </a:r>
            <a:r>
              <a:rPr lang="en-US" dirty="0"/>
              <a:t>Evaluation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Since the EDB never changes, on each round we only get new IDB </a:t>
            </a:r>
            <a:r>
              <a:rPr lang="en-US" sz="2800" dirty="0" err="1"/>
              <a:t>tuples</a:t>
            </a:r>
            <a:r>
              <a:rPr lang="en-US" sz="2800" dirty="0"/>
              <a:t> if we use at least one IDB </a:t>
            </a:r>
            <a:r>
              <a:rPr lang="en-US" sz="2800" dirty="0" err="1"/>
              <a:t>tuple</a:t>
            </a:r>
            <a:r>
              <a:rPr lang="en-US" sz="2800" dirty="0"/>
              <a:t> that was obtained on the previous round.</a:t>
            </a:r>
          </a:p>
          <a:p>
            <a:r>
              <a:rPr lang="en-US" sz="2800" dirty="0"/>
              <a:t>Saves work; lets us avoid rediscovering </a:t>
            </a:r>
            <a:r>
              <a:rPr lang="en-US" sz="2800" i="1" dirty="0"/>
              <a:t>most</a:t>
            </a:r>
            <a:r>
              <a:rPr lang="en-US" sz="2800" dirty="0"/>
              <a:t>  known facts.</a:t>
            </a:r>
          </a:p>
          <a:p>
            <a:pPr lvl="1"/>
            <a:r>
              <a:rPr lang="en-US" sz="2400" dirty="0"/>
              <a:t>A fact could still be derived in a second way</a:t>
            </a:r>
            <a:r>
              <a:rPr lang="en-US" sz="2400" dirty="0" smtClean="0"/>
              <a:t>.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Semi-naïve Evaluation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600200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reachable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7086600" y="1600200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link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7086600" y="2286000"/>
            <a:ext cx="1600200" cy="1752600"/>
          </a:xfrm>
          <a:prstGeom prst="roundRect">
            <a:avLst>
              <a:gd name="adj" fmla="val 77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53000" y="2286000"/>
            <a:ext cx="1600200" cy="1752600"/>
          </a:xfrm>
          <a:prstGeom prst="roundRect">
            <a:avLst>
              <a:gd name="adj" fmla="val 77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133600" y="2438400"/>
            <a:ext cx="381000" cy="228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629400" y="2362200"/>
            <a:ext cx="381000" cy="22860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9"/>
          <p:cNvGrpSpPr/>
          <p:nvPr/>
        </p:nvGrpSpPr>
        <p:grpSpPr>
          <a:xfrm>
            <a:off x="4343400" y="2362200"/>
            <a:ext cx="448056" cy="228600"/>
            <a:chOff x="4343400" y="2057400"/>
            <a:chExt cx="448056" cy="228600"/>
          </a:xfrm>
        </p:grpSpPr>
        <p:sp>
          <p:nvSpPr>
            <p:cNvPr id="11" name="Isosceles Triangle 10"/>
            <p:cNvSpPr/>
            <p:nvPr/>
          </p:nvSpPr>
          <p:spPr>
            <a:xfrm rot="5400000">
              <a:off x="4343400" y="2057400"/>
              <a:ext cx="228600" cy="2286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6200000" flipH="1">
              <a:off x="4562856" y="2057400"/>
              <a:ext cx="228600" cy="2286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57200" y="2286000"/>
            <a:ext cx="1600200" cy="1752600"/>
          </a:xfrm>
          <a:prstGeom prst="roundRect">
            <a:avLst>
              <a:gd name="adj" fmla="val 77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667000" y="2286000"/>
            <a:ext cx="1600200" cy="1752600"/>
          </a:xfrm>
          <a:prstGeom prst="roundRect">
            <a:avLst>
              <a:gd name="adj" fmla="val 77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10000" y="2667000"/>
            <a:ext cx="15240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810000" y="3048000"/>
            <a:ext cx="1524000" cy="304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6"/>
          <p:cNvGrpSpPr/>
          <p:nvPr/>
        </p:nvGrpSpPr>
        <p:grpSpPr>
          <a:xfrm>
            <a:off x="457200" y="2286000"/>
            <a:ext cx="1600200" cy="2514600"/>
            <a:chOff x="990600" y="3048000"/>
            <a:chExt cx="1600200" cy="2514600"/>
          </a:xfrm>
        </p:grpSpPr>
        <p:sp>
          <p:nvSpPr>
            <p:cNvPr id="18" name="Rounded Rectangle 17"/>
            <p:cNvSpPr/>
            <p:nvPr/>
          </p:nvSpPr>
          <p:spPr>
            <a:xfrm>
              <a:off x="990600" y="3048000"/>
              <a:ext cx="1600200" cy="2514600"/>
            </a:xfrm>
            <a:prstGeom prst="roundRect">
              <a:avLst>
                <a:gd name="adj" fmla="val 77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90600" y="4191000"/>
              <a:ext cx="1600200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90600" y="4267200"/>
              <a:ext cx="1600200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90600" y="4831081"/>
              <a:ext cx="1600200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90600" y="4907281"/>
              <a:ext cx="1600200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90600" y="4983481"/>
              <a:ext cx="1600200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90600" y="5181600"/>
              <a:ext cx="1600200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90600" y="3581400"/>
              <a:ext cx="16002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90600" y="3764281"/>
              <a:ext cx="1600200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667000" y="2286000"/>
            <a:ext cx="16002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27"/>
          <p:cNvGrpSpPr/>
          <p:nvPr/>
        </p:nvGrpSpPr>
        <p:grpSpPr>
          <a:xfrm>
            <a:off x="457200" y="2362200"/>
            <a:ext cx="1600200" cy="3048000"/>
            <a:chOff x="990600" y="2514600"/>
            <a:chExt cx="1600200" cy="3048000"/>
          </a:xfrm>
        </p:grpSpPr>
        <p:sp>
          <p:nvSpPr>
            <p:cNvPr id="29" name="Rounded Rectangle 28"/>
            <p:cNvSpPr/>
            <p:nvPr/>
          </p:nvSpPr>
          <p:spPr>
            <a:xfrm>
              <a:off x="990600" y="2514600"/>
              <a:ext cx="1600200" cy="3048000"/>
            </a:xfrm>
            <a:prstGeom prst="roundRect">
              <a:avLst>
                <a:gd name="adj" fmla="val 77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90600" y="4267200"/>
              <a:ext cx="1600200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831081"/>
              <a:ext cx="1600200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3429000"/>
              <a:ext cx="1600200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0600" y="3505200"/>
              <a:ext cx="1600200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90600" y="3581400"/>
              <a:ext cx="16002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2667000" y="2286000"/>
            <a:ext cx="1600200" cy="304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648200" y="4800600"/>
            <a:ext cx="3733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Monotype Sort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reachable(S,D) &lt;- link(S,D).</a:t>
            </a:r>
          </a:p>
          <a:p>
            <a:pPr>
              <a:buFont typeface="Monotype Sort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reachable(S,D)  &lt;- link(S,Z),</a:t>
            </a:r>
          </a:p>
          <a:p>
            <a:pPr>
              <a:buFont typeface="Monotype Sort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       reachable(Z,D). 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9" grpId="4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7" grpId="0" animBg="1"/>
      <p:bldP spid="27" grpId="1" animBg="1"/>
      <p:bldP spid="36" grpId="0" animBg="1"/>
      <p:bldP spid="3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with Negation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76952" y="2348552"/>
            <a:ext cx="7593842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Monotype Sort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reachable(S,D) &lt;- link(S,D).</a:t>
            </a:r>
          </a:p>
          <a:p>
            <a:pPr lvl="1">
              <a:buFont typeface="Monotype Sort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reachable(S,D)  &lt;- link(S,Z), reachable(Z,D). </a:t>
            </a:r>
          </a:p>
          <a:p>
            <a:pPr lvl="1">
              <a:buFont typeface="Monotype Sort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unreachable(S,D) &lt;- node(S), node(D), ! reachable(S,D).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371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to compute all pairs of disconnected nodes in a graph.</a:t>
            </a:r>
            <a:endParaRPr lang="en-US" sz="2400" dirty="0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H="1" flipV="1">
            <a:off x="3889419" y="4655713"/>
            <a:ext cx="6440" cy="611746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3200400" y="5867400"/>
            <a:ext cx="22860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3149600" y="5867400"/>
            <a:ext cx="1727200" cy="838200"/>
          </a:xfrm>
          <a:custGeom>
            <a:avLst/>
            <a:gdLst/>
            <a:ahLst/>
            <a:cxnLst>
              <a:cxn ang="0">
                <a:pos x="64" y="96"/>
              </a:cxn>
              <a:cxn ang="0">
                <a:pos x="16" y="288"/>
              </a:cxn>
              <a:cxn ang="0">
                <a:pos x="160" y="432"/>
              </a:cxn>
              <a:cxn ang="0">
                <a:pos x="544" y="528"/>
              </a:cxn>
              <a:cxn ang="0">
                <a:pos x="928" y="432"/>
              </a:cxn>
              <a:cxn ang="0">
                <a:pos x="1072" y="240"/>
              </a:cxn>
              <a:cxn ang="0">
                <a:pos x="832" y="0"/>
              </a:cxn>
            </a:cxnLst>
            <a:rect l="0" t="0" r="r" b="b"/>
            <a:pathLst>
              <a:path w="1088" h="528">
                <a:moveTo>
                  <a:pt x="64" y="96"/>
                </a:moveTo>
                <a:cubicBezTo>
                  <a:pt x="32" y="164"/>
                  <a:pt x="0" y="232"/>
                  <a:pt x="16" y="288"/>
                </a:cubicBezTo>
                <a:cubicBezTo>
                  <a:pt x="32" y="344"/>
                  <a:pt x="72" y="392"/>
                  <a:pt x="160" y="432"/>
                </a:cubicBezTo>
                <a:cubicBezTo>
                  <a:pt x="248" y="472"/>
                  <a:pt x="416" y="528"/>
                  <a:pt x="544" y="528"/>
                </a:cubicBezTo>
                <a:cubicBezTo>
                  <a:pt x="672" y="528"/>
                  <a:pt x="840" y="480"/>
                  <a:pt x="928" y="432"/>
                </a:cubicBezTo>
                <a:cubicBezTo>
                  <a:pt x="1016" y="384"/>
                  <a:pt x="1088" y="312"/>
                  <a:pt x="1072" y="240"/>
                </a:cubicBezTo>
                <a:cubicBezTo>
                  <a:pt x="1056" y="168"/>
                  <a:pt x="944" y="84"/>
                  <a:pt x="832" y="0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85491" y="4737787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--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371600" y="5410200"/>
            <a:ext cx="1300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ahoma" pitchFamily="34" charset="0"/>
              </a:rPr>
              <a:t>Stratum </a:t>
            </a:r>
            <a:r>
              <a:rPr lang="en-US" sz="2000" dirty="0" smtClean="0">
                <a:latin typeface="Tahoma" pitchFamily="34" charset="0"/>
              </a:rPr>
              <a:t>0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2971800" y="5257800"/>
            <a:ext cx="1905000" cy="685800"/>
          </a:xfrm>
          <a:prstGeom prst="ellipse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 smtClean="0"/>
              <a:t>reachable</a:t>
            </a:r>
            <a:endParaRPr lang="en-US" sz="240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366195" y="4038600"/>
            <a:ext cx="1300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ahoma" pitchFamily="34" charset="0"/>
              </a:rPr>
              <a:t>Stratum </a:t>
            </a:r>
            <a:r>
              <a:rPr lang="en-US" sz="2000" dirty="0" smtClean="0">
                <a:latin typeface="Tahoma" pitchFamily="34" charset="0"/>
              </a:rPr>
              <a:t>1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971800" y="3886200"/>
            <a:ext cx="1828800" cy="762000"/>
          </a:xfrm>
          <a:prstGeom prst="ellipse">
            <a:avLst/>
          </a:prstGeom>
          <a:solidFill>
            <a:srgbClr val="FF99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/>
              <a:t>unreachable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5334000" y="4158496"/>
            <a:ext cx="2971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Precedence graph</a:t>
            </a:r>
            <a:r>
              <a:rPr lang="en-US" sz="2000" dirty="0" smtClean="0"/>
              <a:t> :</a:t>
            </a:r>
          </a:p>
          <a:p>
            <a:pPr lvl="1"/>
            <a:r>
              <a:rPr lang="en-US" dirty="0" smtClean="0"/>
              <a:t>Nodes = IDB predicates.</a:t>
            </a:r>
          </a:p>
          <a:p>
            <a:pPr lvl="1"/>
            <a:r>
              <a:rPr lang="en-US" dirty="0" smtClean="0"/>
              <a:t>Edge </a:t>
            </a:r>
            <a:r>
              <a:rPr lang="en-US" i="1" dirty="0" smtClean="0"/>
              <a:t>q &lt;- p</a:t>
            </a:r>
            <a:r>
              <a:rPr lang="en-US" dirty="0" smtClean="0"/>
              <a:t>  if predicate </a:t>
            </a:r>
            <a:r>
              <a:rPr lang="en-US" i="1" dirty="0" smtClean="0"/>
              <a:t>q</a:t>
            </a:r>
            <a:r>
              <a:rPr lang="en-US" dirty="0" smtClean="0"/>
              <a:t>  depends on </a:t>
            </a:r>
            <a:r>
              <a:rPr lang="en-US" i="1" dirty="0" smtClean="0"/>
              <a:t>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Label this arc “–” if the predicate p  is negated.</a:t>
            </a:r>
            <a:endParaRPr lang="en-US" sz="1600" dirty="0"/>
          </a:p>
        </p:txBody>
      </p:sp>
      <p:sp>
        <p:nvSpPr>
          <p:cNvPr id="20" name="Arc 19"/>
          <p:cNvSpPr/>
          <p:nvPr/>
        </p:nvSpPr>
        <p:spPr>
          <a:xfrm rot="5590172">
            <a:off x="5638800" y="6324600"/>
            <a:ext cx="1371600" cy="1828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5" grpId="0"/>
      <p:bldP spid="16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Stratified Negation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85800" y="4004608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 Straightforward syntactic restriction.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When the </a:t>
            </a:r>
            <a:r>
              <a:rPr lang="en-US" sz="2400" dirty="0" err="1" smtClean="0"/>
              <a:t>Datalog</a:t>
            </a:r>
            <a:r>
              <a:rPr lang="en-US" sz="2400" dirty="0" smtClean="0"/>
              <a:t> program is stratified, we can evaluate </a:t>
            </a:r>
          </a:p>
          <a:p>
            <a:r>
              <a:rPr lang="en-US" sz="2400" dirty="0" smtClean="0"/>
              <a:t>    IDB predicates lowest-stratum-first.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Once evaluated, treat it as EDB for higher strata.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Non-stratified example: </a:t>
            </a: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V="1">
            <a:off x="6400800" y="3166408"/>
            <a:ext cx="22860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6350000" y="3166408"/>
            <a:ext cx="1727200" cy="838200"/>
          </a:xfrm>
          <a:custGeom>
            <a:avLst/>
            <a:gdLst/>
            <a:ahLst/>
            <a:cxnLst>
              <a:cxn ang="0">
                <a:pos x="64" y="96"/>
              </a:cxn>
              <a:cxn ang="0">
                <a:pos x="16" y="288"/>
              </a:cxn>
              <a:cxn ang="0">
                <a:pos x="160" y="432"/>
              </a:cxn>
              <a:cxn ang="0">
                <a:pos x="544" y="528"/>
              </a:cxn>
              <a:cxn ang="0">
                <a:pos x="928" y="432"/>
              </a:cxn>
              <a:cxn ang="0">
                <a:pos x="1072" y="240"/>
              </a:cxn>
              <a:cxn ang="0">
                <a:pos x="832" y="0"/>
              </a:cxn>
            </a:cxnLst>
            <a:rect l="0" t="0" r="r" b="b"/>
            <a:pathLst>
              <a:path w="1088" h="528">
                <a:moveTo>
                  <a:pt x="64" y="96"/>
                </a:moveTo>
                <a:cubicBezTo>
                  <a:pt x="32" y="164"/>
                  <a:pt x="0" y="232"/>
                  <a:pt x="16" y="288"/>
                </a:cubicBezTo>
                <a:cubicBezTo>
                  <a:pt x="32" y="344"/>
                  <a:pt x="72" y="392"/>
                  <a:pt x="160" y="432"/>
                </a:cubicBezTo>
                <a:cubicBezTo>
                  <a:pt x="248" y="472"/>
                  <a:pt x="416" y="528"/>
                  <a:pt x="544" y="528"/>
                </a:cubicBezTo>
                <a:cubicBezTo>
                  <a:pt x="672" y="528"/>
                  <a:pt x="840" y="480"/>
                  <a:pt x="928" y="432"/>
                </a:cubicBezTo>
                <a:cubicBezTo>
                  <a:pt x="1016" y="384"/>
                  <a:pt x="1088" y="312"/>
                  <a:pt x="1072" y="240"/>
                </a:cubicBezTo>
                <a:cubicBezTo>
                  <a:pt x="1056" y="168"/>
                  <a:pt x="944" y="84"/>
                  <a:pt x="832" y="0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572000" y="2709208"/>
            <a:ext cx="1300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ahoma" pitchFamily="34" charset="0"/>
              </a:rPr>
              <a:t>Stratum </a:t>
            </a:r>
            <a:r>
              <a:rPr lang="en-US" sz="2000" dirty="0" smtClean="0">
                <a:latin typeface="Tahoma" pitchFamily="34" charset="0"/>
              </a:rPr>
              <a:t>0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6172200" y="2556808"/>
            <a:ext cx="1905000" cy="685800"/>
          </a:xfrm>
          <a:prstGeom prst="ellipse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 smtClean="0"/>
              <a:t>reachable</a:t>
            </a:r>
            <a:endParaRPr lang="en-US" sz="2400" dirty="0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566595" y="1337608"/>
            <a:ext cx="1300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ahoma" pitchFamily="34" charset="0"/>
              </a:rPr>
              <a:t>Stratum </a:t>
            </a:r>
            <a:r>
              <a:rPr lang="en-US" sz="2000" dirty="0" smtClean="0">
                <a:latin typeface="Tahoma" pitchFamily="34" charset="0"/>
              </a:rPr>
              <a:t>1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172200" y="1185208"/>
            <a:ext cx="1828800" cy="762000"/>
          </a:xfrm>
          <a:prstGeom prst="ellipse">
            <a:avLst/>
          </a:prstGeom>
          <a:solidFill>
            <a:srgbClr val="FF99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/>
              <a:t>unreachable</a:t>
            </a:r>
            <a:endParaRPr lang="en-US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202844" y="1450025"/>
            <a:ext cx="4226654" cy="18970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Monotype Sort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reachable(S,D) &lt;- link(S,D).</a:t>
            </a:r>
          </a:p>
          <a:p>
            <a:pPr>
              <a:buFont typeface="Monotype Sort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reachable(S,D)  &lt;- link(S,Z),</a:t>
            </a:r>
          </a:p>
          <a:p>
            <a:pPr>
              <a:buFont typeface="Monotype Sort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                             reachable(Z,D).</a:t>
            </a:r>
          </a:p>
          <a:p>
            <a:pPr>
              <a:buFont typeface="Monotype Sort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unreachable(S,D)  &lt;- node(S), </a:t>
            </a:r>
          </a:p>
          <a:p>
            <a:pPr>
              <a:buFont typeface="Monotype Sort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                                 node(D),  </a:t>
            </a:r>
          </a:p>
          <a:p>
            <a:pPr>
              <a:buFont typeface="Monotype Sort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                                ! reachable(S,D).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590800" y="5943600"/>
            <a:ext cx="32004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Monotype Sorts" pitchFamily="2" charset="2"/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p(X) &lt;- q(X), ! p(X).</a:t>
            </a: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H="1" flipV="1">
            <a:off x="7073683" y="1944786"/>
            <a:ext cx="6440" cy="611746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7091269" y="2037617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--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Sneak Preview…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Data integration</a:t>
            </a:r>
          </a:p>
          <a:p>
            <a:pPr lvl="1"/>
            <a:r>
              <a:rPr lang="en-US" sz="2400" dirty="0" err="1" smtClean="0"/>
              <a:t>Skolem</a:t>
            </a:r>
            <a:r>
              <a:rPr lang="en-US" sz="2400" dirty="0" smtClean="0"/>
              <a:t> functions</a:t>
            </a:r>
          </a:p>
          <a:p>
            <a:r>
              <a:rPr lang="en-US" sz="2800" dirty="0" smtClean="0"/>
              <a:t>Program analysis</a:t>
            </a:r>
          </a:p>
          <a:p>
            <a:pPr lvl="1"/>
            <a:r>
              <a:rPr lang="en-US" sz="2400" dirty="0" smtClean="0"/>
              <a:t>Type-based optimization</a:t>
            </a:r>
          </a:p>
          <a:p>
            <a:r>
              <a:rPr lang="en-US" sz="2800" dirty="0" smtClean="0"/>
              <a:t>Declarative networking</a:t>
            </a:r>
          </a:p>
          <a:p>
            <a:pPr lvl="1"/>
            <a:r>
              <a:rPr lang="en-US" sz="2400" dirty="0" smtClean="0"/>
              <a:t>Aggregates, aggregate selections</a:t>
            </a:r>
          </a:p>
          <a:p>
            <a:pPr lvl="1"/>
            <a:r>
              <a:rPr lang="en-US" sz="2400" dirty="0" smtClean="0"/>
              <a:t>Incremental view maintenance</a:t>
            </a:r>
          </a:p>
          <a:p>
            <a:pPr lvl="1"/>
            <a:r>
              <a:rPr lang="en-US" sz="2400" dirty="0" smtClean="0"/>
              <a:t>Magic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jmh-c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5024" y="1843578"/>
            <a:ext cx="1371600" cy="1308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2" y="13705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 Brief History of </a:t>
            </a:r>
            <a:r>
              <a:rPr lang="en-US" sz="3600" dirty="0" err="1" smtClean="0"/>
              <a:t>Datalog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1083" y="3733800"/>
            <a:ext cx="2389717" cy="211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0" idx="2"/>
          </p:cNvCxnSpPr>
          <p:nvPr/>
        </p:nvCxnSpPr>
        <p:spPr>
          <a:xfrm rot="5400000">
            <a:off x="1995670" y="3385700"/>
            <a:ext cx="383059" cy="1245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64775" y="3733006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‘95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90600" y="1218406"/>
            <a:ext cx="22860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</a:t>
            </a:r>
            <a:r>
              <a:rPr lang="en-US" sz="1600" dirty="0" smtClean="0">
                <a:solidFill>
                  <a:schemeClr val="tx1"/>
                </a:solidFill>
              </a:rPr>
              <a:t>ontrol + data flow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069711" y="3624488"/>
            <a:ext cx="228600" cy="79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90800" y="3733800"/>
            <a:ext cx="3987792" cy="794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349992" y="3733006"/>
            <a:ext cx="2514600" cy="79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7302095" y="3618309"/>
            <a:ext cx="228600" cy="79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6693289" y="3618309"/>
            <a:ext cx="228600" cy="79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7683095" y="3618309"/>
            <a:ext cx="228600" cy="79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5575296" y="2273304"/>
            <a:ext cx="2438400" cy="25392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324600" y="1235242"/>
            <a:ext cx="1092192" cy="5935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BDDBDDB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59993" y="3733006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‘05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72799" y="3733006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‘07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29999" y="3733006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‘08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16200000" flipH="1">
            <a:off x="6471806" y="5078037"/>
            <a:ext cx="1944712" cy="18239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010399" y="5943600"/>
            <a:ext cx="990601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.QL 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16200000" flipH="1">
            <a:off x="7236773" y="4775794"/>
            <a:ext cx="1167557" cy="5297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1132796" y="3619103"/>
            <a:ext cx="228600" cy="79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026392" y="3733800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‘10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045192" y="381000"/>
            <a:ext cx="1574808" cy="5654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Declarative networking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558424" y="2438400"/>
            <a:ext cx="1270008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</a:t>
            </a:r>
            <a:r>
              <a:rPr lang="en-US" sz="1600" dirty="0" smtClean="0">
                <a:solidFill>
                  <a:schemeClr val="tx1"/>
                </a:solidFill>
              </a:rPr>
              <a:t>ata integration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8200" y="37338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’80s …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53992" y="4953000"/>
            <a:ext cx="1422408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LDL, NAIL,  Coral, ...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74193" y="3733800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‘02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rot="5400000">
            <a:off x="6007489" y="3542903"/>
            <a:ext cx="228600" cy="79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5770041" y="4525450"/>
            <a:ext cx="838200" cy="16901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5410200" y="4724400"/>
            <a:ext cx="15240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ccess control (Binder)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8216494" y="3619103"/>
            <a:ext cx="228600" cy="79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H="1">
            <a:off x="7550923" y="2803510"/>
            <a:ext cx="1553697" cy="3669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867931" y="4574232"/>
            <a:ext cx="757535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 flipH="1">
            <a:off x="7197375" y="3378250"/>
            <a:ext cx="451066" cy="12232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6931880" y="2667000"/>
            <a:ext cx="1297719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Information Extraction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7676188" y="1752599"/>
            <a:ext cx="1402404" cy="4086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SecureBlox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482" name="AutoShape 2" descr="data:image/jpg;base64,/9j/4AAQSkZJRgABAQAAAQABAAD/2wCEAAkGBhMSEBQUEhQVFBUUFxQXFRUVFBQUFBYUFRUVFhYUFBUXHCYfFxkjGRUUHy8gIycpLCwsFR4xNTAqNSYrLCkBCQoKDgwOFw8PFCkYFBgpKSkpKSk2KTUpKSkpKSkpKSkpNSkpKSkpKSkpKSkpKSkpKSkpKSkpKSkpKSkpKSkpKf/AABEIAMgAyAMBIgACEQEDEQH/xAAcAAACAwEBAQEAAAAAAAAAAAADBAIFBgABBwj/xAA6EAABAwEGAwYFAwQCAgMAAAABAAIRAwQFEiExQVFhcQYTIoGRoTKxwdHwFELhI1Ji8XKCFZIHM0P/xAAZAQADAQEBAAAAAAAAAAAAAAAAAQIDBAX/xAAhEQEBAAIDAQADAQEBAAAAAAAAAQIRAyExEjJBUSJhBP/aAAwDAQACEQMRAD8A+ctRAhtRGrMkgURqi0IzGphzWoraa5jUZrUg8bTUwxEaFMNTAWBdClWtDWiXENHElV3/AJ9hMMBdz0akej+DihOrNGp/Pqqm2XwT+6M9gkRa8WcQOJzPlwS2fyvjbGTEx1BC9/UNG4PmqGvUMTAYNpgE+QzQu9JzxCRsYHuQls/loH2xm7o6r2jVadCDHNZepXqOM/6Q3WpwIO43TFxa/AoliqLNfZdE689PPgrSz2oOjn8+B4FCbHYFEsTRahuamRUsUSxMFqiWoBYsUC1MuaoFqAXLVyKWrxARaEVoQ2IzQgJsCMwKDAjsYgJMajsYup00drUwiGKuve8xSacxi4fUrr/vbuWgN+N3sOKyZJeczM6kpKkT791Vxc85cT8oTbrTlDRkPQpanQyyzjfYfcp6yUZMZlRauQtUqnVwng3Ro68UJ1Q5HfYczyTdWljfAy+QA38l1WzFp5jX0mOR4+SNghVbuf5MfJRpCADzP0TX6YukuMNH4YHqhYxPADQfV3PkmDVOyYwJynQfZJ2qyQcjI+u6ZZaSHiMpy02jbhqgU6uXn90ptV1orTb+e8K0sVtgZzEgnlpmlqlHIkajCfpPupM1y1In88/mq2zsaKzXjTfvHUEe6ZdTVBY6kjQTyEZcDxVlZ3FoBBOE7HbYx9uaNp0b7tDNNNYZErzu0yJlqgWJt1NDcxMihYvUZzFyQJNRmITExTCDFphNMagUwmWFAGYERzoaTwUGJHtFacFA84HqmbL3laxUquc475dAgU3f6HyS0yUxTGYU1cNd4XQ0fwranRhoDTqCSeQ+Q1CrbBRBeBtv0GZ+qtH2sNBPE5cIGQPQLOr0jZbNmNBiMkchoOk/Je25mFvh/dPUknM9M4QrBVLnaZepOepRL2rQQTkdhwH5CW+1fHWydro4Who1IGe8n+Mv9pL9LEDPpHt+cVZ2KtiMkZZefnsOatKNzGsREZ7j4Q3l758gn9aTMds+6h4S7l7nVANLLrJ91q7fcuEQBkJ89pPzSDrszYOLRrlkc/kpmbS4Kuw5xOmhnlkD7hSrWcteCNMstYmJ8k7+jwiNTP55Jq32TFSxNAlmvNqr6T8q6nSwEHac+RHHlmrcfDD5wu+EjOJB28vZBs1IObI1jMbZcuf19GnuAZmIB24H823RtnYPZfgH5wUilLqqSHDgZ8j+e6fLFrGdhdwQ3BNOYhGmmkq4LxHcxckFSwo7Cl2BHYEGZplNU0rTTNNBmmBUPbGp/TYNy72H8q+YFlu1lpmoG/2t9yZPtCBFJZ6RJ6a+qeZSk5bfbRMfpMFAE/E8z6QoUxDXTwPyUZVri6zHC3m76oz7IXOAOk59BOSeuC6TVeD/AGwfZaWpcMGAJkiekz+eawz5NOvDj33SNgu8U6JfGufQbDr9llrdirVoHHIDOBxP5uvodpuuo5hacmjZs4nHh7+yJd3Y8UqZeW+Mgzy/xCzxz1u/tplhLNMHUsuFvOQPXQDr9Vurvu/uKIJ1yk7knYcAsvVsrnvkA5VARzDS0ZdXGPJb+8rrcQ2R4Rh06gD7p5ZbiZhJf+KW8aYwzoXeZ5n0leUbuD35a6COX0GSsb2u92HIE5Q0DpAVpcF0d2yTm7Qnpw81Mp3FlbdcvdETvInb8j5obLJLHc/mc/t6rYdobuLqMDUA+ohY2x3iHY2HIjbfPX3T3+k3H9qOjR7vG05ZS088j+eaCLeMcHOnUkOBzwO4+qvb2soOFzdvkdfZUguxpa5pnP15OHMZyFvjXNnB7G0tqgAyHAxwy26/yrZwVJd7nMqBrtYnr+0kex9VfELaOeglDcjuCGWKiLvXIrmrkiZ5hTDHJVpR2OQo5STVNI03Jmm9AOByxNuf3lpcdfEABrJyC2TTksdZhFVxOz3e0/wiiLK2VgXAH9gHm7f3Q7HSxa7lL1HyT/k6PIASfVWtkZGFYZXUdXDju7bG47M1rchBy81ctpZhV11uAaMRVwKzCBBEz7Lkdex7I7RWrI04qkDYyBkg6z0yTLbWRUH/ABHzKcV6cN10iQcInKMhsZT7aQjRI0rTLk3+qABzVdFYP+maRoENlmDVzK/BFJ0VdILmhM7hYPtF2NcK/eUTBOZB6yvoYCrbcdVIfP7LSd3gZU/cC09YkfX0Sl42YMqZn4oc05ZGPE31+au7yoRWbGrfEOhEOVXf2bObcQ9DiHtJ81th45eSdq2lSl43A01Bbyz2Vo4LN06wc7wuwncHSevDmtBZAcInXlotsWGUekKDgiuCgWrRmCQuU3BcgMo1GYUu0orCkZqmU1SKSYUzSKDO0nLJ3k3DVqAcSR5wStUwqgvWgRXLtj8jkUqrH0nZauJ2n7j6HOFoKXxD1VPY7N4sjGnz0WjZYpzaCBuS4E+zRHuufkrs4uhm2mo7JhI6feR7Jyz3HaHN8NQt56n5j5pHvnNgMBz1cRkOnFO/pargIe48fERnxiQsZV5bTFntlE+N2McdPcGExY7+PekVAQ6ABKWtlkHdOLiRUxCMJdkAIO+cmSqZ1Yk05PiBw8yD8PpB9uCLNqwt/b6jdJDhmeaSvK9hReQ7IHNpzj+E1ctJzWDMTG4BCpLfUqVKj2SDALiY8QEluDLjEzlkFN8ab7Rf21LT/TGI+yZs3a6tUyDQCeZ9gAVkq931O9fhfAAlsARMZDRJ3T2ltTauDA1zgRkWRlvLmkEeivGb8Z59PodmvO0tM1GmNYjQKxfXxtBCN2Y7QstNKKjcD2HC5pzEjcE7c0O+XMpEYSIdzaAD/wAnEDPmfmq+Wf1+qob7b4qTuGMHoW/cLJXjbyWVIzLXTxmIB+RC0l7W41QWUxOEwXatB/xdmDHKVhLHiZiaQciR5k5ynhGfL3ZoP9KS6WZh2Y5cR0WmsVOGieCq7uoYXjcRIHXL8/0r4NyyXTi5sugyENxR3oLgrZhELlxC5AY8FFaUAFFaUKMMcmGFKsR2FIHKZQ7fSDsPVe03L2vt+bKc/K14vzhGyMAeTzWwu6k3AN+vHmsdQkOg5H+VpbrtUZbbrjz7ehJ+ouWXVJ0nyCYFl7saOy6KVhvBoEEolsvNmH4h6hYr+WfvSqSDlCzNjsrjWLyZDSI6/wAfZaG8KneGBk3+46eU6qNjDCQ1gyHz+6vDpVktjd3PUmk09PVZ233dUZbsTDDK48XMtyI66HzWosVICkFCvZ21GRMOBlruDvttCuzpNZirZCHeMRwI0TlOwBw+kxKsO8zwPEO/tO44tP7m/hhSp2do0H29Fhqyr6sI07CBOoJRm43YGvdi8Ygxwkn2R7TgaMzH87Abnkj2Czme8cIyIY06gH4nO5nSNh1KubZZQnbmho6arO3ldzX1HQAQSD5laS8G43Bv9xhJXFYIxh2eEOg9FrtHxu7UAsBplsAnUzlkQ4tI9E2Wp2+G4agAP7ZI5ucXT7pEuXVx/i4ef86g5iG5qLKiStGIJYuUnleoJhQiAoQKm0oUOwo7ClmlHYkDTHIhOiAxyYY8DVLLyrwusoHUbNUdGq0skTCQgd5Izy+acs+o/Oi4cv49SXvpp7JSaRmB90SvSpgfCPRJ2WpklLwtRdl+35qY02TvC8JeABlp1RrmqNFXMQFW2mli0y4QgWK6Xh2JuTuIEHz4q5pNr6jRtrAwjZCc1rm6wdQeBWau+jWcMLpbO4OfkrK7bpex3ie9w4OdPuc1Sdw9YrcysO7rNBc05ggZHYg/ZN/+Gp7OqAcO8d9TKpb/ALG5pFan8TfiHFvDqn7rvUVGAzsoV74cp3dTpmWjPiSXO/8AY5r2pV9FB1aUGpU/hGys6Ba7+u3lJ9Aj2ayuYCXQC6RAzy1JP5uoWETXmNG6c9E5e1pwsceGnUhOTdZ70x1rrF9eo46TA6NyXkLxtNEDV3YzUeZnd20ItQyEw5DITQEWrxSeFyAwAKmCoBehChmuRmPSzUVpSBpj0dr0owo7HICFjaW1Hg7wR8j8gtBYqckdfkFXmjDGvOWJ2Fv1Psra62wWHn7rj5vXocF/yft7CxhgaR6k/hVTXrCIkeq1fdB9OoODj7RCw983G2o05Q4brPH3ttu3z1Z2MNIzIV7d9NmxHqFjOy1nY0vZX8OFjiDMDKM1rrvuKcJpVpBa1xgh0EzBnoFV6qblr1o7FZwOA/NEw8NlVFn7N1jScTXh0ugYci0HIkzuEnabtNJtVwtP/wBUSHRAMAnFn4dU/ot4/wBXhYHAhZerNnrGPgdn04+W/mhXJfFsquOGm19IExULi3FnHgEHEOauLTZu8LMQgyZHLD9ypymlY5aozHyAeK8NSAusjMNIA7SPIFBq1MlMOnLurNBeSc/CB0zn6eiQvm8ccNGgzPVVT3kuJXheuvj49d1xcnNveMEheOKEaig6ot3KKSvChCVIoJ6QvUFzlyAwAKlKgphCk2qbShgpmy2R9Q4abS48AJ/0gPGuV7c1xuq4XOyadOYG/RO3P2Bqvc01oY3UtBlx5cAtoLGGuwtEBoAHQbKLTkZDtVZA1lENEBpMemSndpxMkajMddwrHtfZ/wCg139rh75KiuavBjj8/wAC5eT13cP4NDZLcA6oNnFrh5/yFXXpRgkheWp0OBG8j6j3Ry7G0brJrPVdYXtPhqNBad4Ct2XK0Z0Kz6WWQacvMbqvpWQgwnqLXgxhB6haS7a7/q6p0LQ5oaa/hEA/CJAOhPBL2mxsDyAcRd8efgPUaFQo0XaYY9U7RshnPRHRf5hqyMy4AaBevAEnhoiMCTtVWcvX2UZMr6CdAPM/NVtvtMDqU1aLRhB+fAKgr1sRn0WnFh9Vly8nzNJ98ol6gFwC7XAlqpNavAFKUBNRco414XoJ6V4oleoJgAUey2V9RwbTa57jo1oLiegC0PZTsBXtjgSDTpbvcMyP8AdTz0X2vsv2Xs9ipxSp5n4nnN7urvoja3y64/8A4rrOh1oBbP8A+Y1/7O+gW4sfZXumhrGtaOAHuTuea2Rph2Y8vqgGZz6KQqaV2hgzzdpyHRJ2izQ/qP5WgLJMqvvCjmDwU6UzN+Xb3tnqM3IMddveF80slXMg5HXoQc/QhfZXUfzovlPbK6zZrW4j4Knjb5/EPXNZZ4ungy10fa8VGSNRr1Uqb8J5Kku68MLp2OvRXuIEcjosNOi9LCi6SDsrWzt6KgoVS3mnmW4bJzpcyjSM00C8JVPRvON00LwEKitNVauFqrK1RQrW/EdV5SZiMlTpnsteF3Vn0sbGFzZ8RA0jPTWFS9w7XC7LXIx5r7Nc9iwUWNHCTzOp6pg2aTEeoXXhNRw8l3Xw6Vwctf2+7NtoOFWkMLHmHN2a/aBsDnlssctGaZrKPeFRIXkoCeJegqAK5zkBMvXIS5Mn3GnQbTZAyRqbS7ICBufsnG2RrdpdxOaKBAUKLupxohVqXhTgbKG9koOK2IXlvo+DLZMuoyemaGfFLeHuOKRKZzcgVmu3tyd/ZC9ol1Hxc439lqxT1H5+arxgEwdHZHzU2Lxy1dvz/SG3BWthtpAwnyT/AGv7MmyWkwP6b5dTPI6t6hVBormy6epjrKbi4bVUm1DsUlYn7KyY3NRtHyH3juKPTc46kojbPKbo0AEbTYjZqaZtFcjA1ur3NH/Wc1KixRupraz3mdCA09NT6yqndKzUfUbsyojct+n8JoVJLfzZI3JlTE55QUzSEAcj9YXZHn5eiWuzMqNLHtDmnVrhIVEOxlkzigyf+33WkqskZIWDyIVE+d9q+wLWsNSyzlm6kTOXFhOfl6LBERrlyX6AeeI+qz989j7PaJJbDj+5uRn6+aA+PYlwC0d+dha9CXM/qs4tHiHVv2WZJhMklyjiXIJ+jWZ5+i8cJ/N16uUqRPBTLYC5cgydqMaeaVpjOfyPz5LlyKRe1UYd1+uY+qWcxcuUm633RTtdA06o5g7tPEc18ovrs6+zVSx+e7XRk5uxH2XLllzSfO3T/wCfKzLRKzUoTHerly5HdVjZ6qZD5OS5cmzotrfgovcNQ0kdYy9yE52cuJ1Og0fuaBPOcz7rly244y5K2tx2qfCcj9QrSlmD5rly6cfHHnO06dXMIveg6rlypD3DwgqJogrlyADUs5H8KjvnslZ7Q0l7AHbVG+F4PPj5rlyYYPtD2BqUGGpTd3rBmREPA4xv5ei5cuQN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g;base64,/9j/4AAQSkZJRgABAQAAAQABAAD/2wCEAAkGBhMSEBQUEhQVFBUUFxQXFRUVFBQUFBYUFRUVFhYUFBUXHCYfFxkjGRUUHy8gIycpLCwsFR4xNTAqNSYrLCkBCQoKDgwOFw8PFCkYFBgpKSkpKSk2KTUpKSkpKSkpKSkpNSkpKSkpKSkpKSkpKSkpKSkpKSkpKSkpKSkpKSkpKf/AABEIAMgAyAMBIgACEQEDEQH/xAAcAAACAwEBAQEAAAAAAAAAAAADBAIFBgABBwj/xAA6EAABAwEGAwYFAwQCAgMAAAABAAIRAwQFEiExQVFhcQYTIoGRoTKxwdHwFELhI1Ji8XKCFZIHM0P/xAAZAQADAQEBAAAAAAAAAAAAAAAAAQIDBAX/xAAhEQEBAAIDAQADAQEBAAAAAAAAAQIRAyExEjJBUSJhBP/aAAwDAQACEQMRAD8A+ctRAhtRGrMkgURqi0IzGphzWoraa5jUZrUg8bTUwxEaFMNTAWBdClWtDWiXENHElV3/AJ9hMMBdz0akej+DihOrNGp/Pqqm2XwT+6M9gkRa8WcQOJzPlwS2fyvjbGTEx1BC9/UNG4PmqGvUMTAYNpgE+QzQu9JzxCRsYHuQls/loH2xm7o6r2jVadCDHNZepXqOM/6Q3WpwIO43TFxa/AoliqLNfZdE689PPgrSz2oOjn8+B4FCbHYFEsTRahuamRUsUSxMFqiWoBYsUC1MuaoFqAXLVyKWrxARaEVoQ2IzQgJsCMwKDAjsYgJMajsYup00drUwiGKuve8xSacxi4fUrr/vbuWgN+N3sOKyZJeczM6kpKkT791Vxc85cT8oTbrTlDRkPQpanQyyzjfYfcp6yUZMZlRauQtUqnVwng3Ro68UJ1Q5HfYczyTdWljfAy+QA38l1WzFp5jX0mOR4+SNghVbuf5MfJRpCADzP0TX6YukuMNH4YHqhYxPADQfV3PkmDVOyYwJynQfZJ2qyQcjI+u6ZZaSHiMpy02jbhqgU6uXn90ptV1orTb+e8K0sVtgZzEgnlpmlqlHIkajCfpPupM1y1In88/mq2zsaKzXjTfvHUEe6ZdTVBY6kjQTyEZcDxVlZ3FoBBOE7HbYx9uaNp0b7tDNNNYZErzu0yJlqgWJt1NDcxMihYvUZzFyQJNRmITExTCDFphNMagUwmWFAGYERzoaTwUGJHtFacFA84HqmbL3laxUquc475dAgU3f6HyS0yUxTGYU1cNd4XQ0fwranRhoDTqCSeQ+Q1CrbBRBeBtv0GZ+qtH2sNBPE5cIGQPQLOr0jZbNmNBiMkchoOk/Je25mFvh/dPUknM9M4QrBVLnaZepOepRL2rQQTkdhwH5CW+1fHWydro4Who1IGe8n+Mv9pL9LEDPpHt+cVZ2KtiMkZZefnsOatKNzGsREZ7j4Q3l758gn9aTMds+6h4S7l7nVANLLrJ91q7fcuEQBkJ89pPzSDrszYOLRrlkc/kpmbS4Kuw5xOmhnlkD7hSrWcteCNMstYmJ8k7+jwiNTP55Jq32TFSxNAlmvNqr6T8q6nSwEHac+RHHlmrcfDD5wu+EjOJB28vZBs1IObI1jMbZcuf19GnuAZmIB24H823RtnYPZfgH5wUilLqqSHDgZ8j+e6fLFrGdhdwQ3BNOYhGmmkq4LxHcxckFSwo7Cl2BHYEGZplNU0rTTNNBmmBUPbGp/TYNy72H8q+YFlu1lpmoG/2t9yZPtCBFJZ6RJ6a+qeZSk5bfbRMfpMFAE/E8z6QoUxDXTwPyUZVri6zHC3m76oz7IXOAOk59BOSeuC6TVeD/AGwfZaWpcMGAJkiekz+eawz5NOvDj33SNgu8U6JfGufQbDr9llrdirVoHHIDOBxP5uvodpuuo5hacmjZs4nHh7+yJd3Y8UqZeW+Mgzy/xCzxz1u/tplhLNMHUsuFvOQPXQDr9Vurvu/uKIJ1yk7knYcAsvVsrnvkA5VARzDS0ZdXGPJb+8rrcQ2R4Rh06gD7p5ZbiZhJf+KW8aYwzoXeZ5n0leUbuD35a6COX0GSsb2u92HIE5Q0DpAVpcF0d2yTm7Qnpw81Mp3FlbdcvdETvInb8j5obLJLHc/mc/t6rYdobuLqMDUA+ohY2x3iHY2HIjbfPX3T3+k3H9qOjR7vG05ZS088j+eaCLeMcHOnUkOBzwO4+qvb2soOFzdvkdfZUguxpa5pnP15OHMZyFvjXNnB7G0tqgAyHAxwy26/yrZwVJd7nMqBrtYnr+0kex9VfELaOeglDcjuCGWKiLvXIrmrkiZ5hTDHJVpR2OQo5STVNI03Jmm9AOByxNuf3lpcdfEABrJyC2TTksdZhFVxOz3e0/wiiLK2VgXAH9gHm7f3Q7HSxa7lL1HyT/k6PIASfVWtkZGFYZXUdXDju7bG47M1rchBy81ctpZhV11uAaMRVwKzCBBEz7Lkdex7I7RWrI04qkDYyBkg6z0yTLbWRUH/ABHzKcV6cN10iQcInKMhsZT7aQjRI0rTLk3+qABzVdFYP+maRoENlmDVzK/BFJ0VdILmhM7hYPtF2NcK/eUTBOZB6yvoYCrbcdVIfP7LSd3gZU/cC09YkfX0Sl42YMqZn4oc05ZGPE31+au7yoRWbGrfEOhEOVXf2bObcQ9DiHtJ81th45eSdq2lSl43A01Bbyz2Vo4LN06wc7wuwncHSevDmtBZAcInXlotsWGUekKDgiuCgWrRmCQuU3BcgMo1GYUu0orCkZqmU1SKSYUzSKDO0nLJ3k3DVqAcSR5wStUwqgvWgRXLtj8jkUqrH0nZauJ2n7j6HOFoKXxD1VPY7N4sjGnz0WjZYpzaCBuS4E+zRHuufkrs4uhm2mo7JhI6feR7Jyz3HaHN8NQt56n5j5pHvnNgMBz1cRkOnFO/pargIe48fERnxiQsZV5bTFntlE+N2McdPcGExY7+PekVAQ6ABKWtlkHdOLiRUxCMJdkAIO+cmSqZ1Yk05PiBw8yD8PpB9uCLNqwt/b6jdJDhmeaSvK9hReQ7IHNpzj+E1ctJzWDMTG4BCpLfUqVKj2SDALiY8QEluDLjEzlkFN8ab7Rf21LT/TGI+yZs3a6tUyDQCeZ9gAVkq931O9fhfAAlsARMZDRJ3T2ltTauDA1zgRkWRlvLmkEeivGb8Z59PodmvO0tM1GmNYjQKxfXxtBCN2Y7QstNKKjcD2HC5pzEjcE7c0O+XMpEYSIdzaAD/wAnEDPmfmq+Wf1+qob7b4qTuGMHoW/cLJXjbyWVIzLXTxmIB+RC0l7W41QWUxOEwXatB/xdmDHKVhLHiZiaQciR5k5ynhGfL3ZoP9KS6WZh2Y5cR0WmsVOGieCq7uoYXjcRIHXL8/0r4NyyXTi5sugyENxR3oLgrZhELlxC5AY8FFaUAFFaUKMMcmGFKsR2FIHKZQ7fSDsPVe03L2vt+bKc/K14vzhGyMAeTzWwu6k3AN+vHmsdQkOg5H+VpbrtUZbbrjz7ehJ+ouWXVJ0nyCYFl7saOy6KVhvBoEEolsvNmH4h6hYr+WfvSqSDlCzNjsrjWLyZDSI6/wAfZaG8KneGBk3+46eU6qNjDCQ1gyHz+6vDpVktjd3PUmk09PVZ233dUZbsTDDK48XMtyI66HzWosVICkFCvZ21GRMOBlruDvttCuzpNZirZCHeMRwI0TlOwBw+kxKsO8zwPEO/tO44tP7m/hhSp2do0H29Fhqyr6sI07CBOoJRm43YGvdi8Ygxwkn2R7TgaMzH87Abnkj2Czme8cIyIY06gH4nO5nSNh1KubZZQnbmho6arO3ldzX1HQAQSD5laS8G43Bv9xhJXFYIxh2eEOg9FrtHxu7UAsBplsAnUzlkQ4tI9E2Wp2+G4agAP7ZI5ucXT7pEuXVx/i4ef86g5iG5qLKiStGIJYuUnleoJhQiAoQKm0oUOwo7ClmlHYkDTHIhOiAxyYY8DVLLyrwusoHUbNUdGq0skTCQgd5Izy+acs+o/Oi4cv49SXvpp7JSaRmB90SvSpgfCPRJ2WpklLwtRdl+35qY02TvC8JeABlp1RrmqNFXMQFW2mli0y4QgWK6Xh2JuTuIEHz4q5pNr6jRtrAwjZCc1rm6wdQeBWau+jWcMLpbO4OfkrK7bpex3ie9w4OdPuc1Sdw9YrcysO7rNBc05ggZHYg/ZN/+Gp7OqAcO8d9TKpb/ALG5pFan8TfiHFvDqn7rvUVGAzsoV74cp3dTpmWjPiSXO/8AY5r2pV9FB1aUGpU/hGys6Ba7+u3lJ9Aj2ayuYCXQC6RAzy1JP5uoWETXmNG6c9E5e1pwsceGnUhOTdZ70x1rrF9eo46TA6NyXkLxtNEDV3YzUeZnd20ItQyEw5DITQEWrxSeFyAwAKmCoBehChmuRmPSzUVpSBpj0dr0owo7HICFjaW1Hg7wR8j8gtBYqckdfkFXmjDGvOWJ2Fv1Psra62wWHn7rj5vXocF/yft7CxhgaR6k/hVTXrCIkeq1fdB9OoODj7RCw983G2o05Q4brPH3ttu3z1Z2MNIzIV7d9NmxHqFjOy1nY0vZX8OFjiDMDKM1rrvuKcJpVpBa1xgh0EzBnoFV6qblr1o7FZwOA/NEw8NlVFn7N1jScTXh0ugYci0HIkzuEnabtNJtVwtP/wBUSHRAMAnFn4dU/ot4/wBXhYHAhZerNnrGPgdn04+W/mhXJfFsquOGm19IExULi3FnHgEHEOauLTZu8LMQgyZHLD9ypymlY5aozHyAeK8NSAusjMNIA7SPIFBq1MlMOnLurNBeSc/CB0zn6eiQvm8ccNGgzPVVT3kuJXheuvj49d1xcnNveMEheOKEaig6ot3KKSvChCVIoJ6QvUFzlyAwAKlKgphCk2qbShgpmy2R9Q4abS48AJ/0gPGuV7c1xuq4XOyadOYG/RO3P2Bqvc01oY3UtBlx5cAtoLGGuwtEBoAHQbKLTkZDtVZA1lENEBpMemSndpxMkajMddwrHtfZ/wCg139rh75KiuavBjj8/wAC5eT13cP4NDZLcA6oNnFrh5/yFXXpRgkheWp0OBG8j6j3Ry7G0brJrPVdYXtPhqNBad4Ct2XK0Z0Kz6WWQacvMbqvpWQgwnqLXgxhB6haS7a7/q6p0LQ5oaa/hEA/CJAOhPBL2mxsDyAcRd8efgPUaFQo0XaYY9U7RshnPRHRf5hqyMy4AaBevAEnhoiMCTtVWcvX2UZMr6CdAPM/NVtvtMDqU1aLRhB+fAKgr1sRn0WnFh9Vly8nzNJ98ol6gFwC7XAlqpNavAFKUBNRco414XoJ6V4oleoJgAUey2V9RwbTa57jo1oLiegC0PZTsBXtjgSDTpbvcMyP8AdTz0X2vsv2Xs9ipxSp5n4nnN7urvoja3y64/8A4rrOh1oBbP8A+Y1/7O+gW4sfZXumhrGtaOAHuTuea2Rph2Y8vqgGZz6KQqaV2hgzzdpyHRJ2izQ/qP5WgLJMqvvCjmDwU6UzN+Xb3tnqM3IMddveF80slXMg5HXoQc/QhfZXUfzovlPbK6zZrW4j4Knjb5/EPXNZZ4ungy10fa8VGSNRr1Uqb8J5Kku68MLp2OvRXuIEcjosNOi9LCi6SDsrWzt6KgoVS3mnmW4bJzpcyjSM00C8JVPRvON00LwEKitNVauFqrK1RQrW/EdV5SZiMlTpnsteF3Vn0sbGFzZ8RA0jPTWFS9w7XC7LXIx5r7Nc9iwUWNHCTzOp6pg2aTEeoXXhNRw8l3Xw6Vwctf2+7NtoOFWkMLHmHN2a/aBsDnlssctGaZrKPeFRIXkoCeJegqAK5zkBMvXIS5Mn3GnQbTZAyRqbS7ICBufsnG2RrdpdxOaKBAUKLupxohVqXhTgbKG9koOK2IXlvo+DLZMuoyemaGfFLeHuOKRKZzcgVmu3tyd/ZC9ol1Hxc439lqxT1H5+arxgEwdHZHzU2Lxy1dvz/SG3BWthtpAwnyT/AGv7MmyWkwP6b5dTPI6t6hVBormy6epjrKbi4bVUm1DsUlYn7KyY3NRtHyH3juKPTc46kojbPKbo0AEbTYjZqaZtFcjA1ur3NH/Wc1KixRupraz3mdCA09NT6yqndKzUfUbsyojct+n8JoVJLfzZI3JlTE55QUzSEAcj9YXZHn5eiWuzMqNLHtDmnVrhIVEOxlkzigyf+33WkqskZIWDyIVE+d9q+wLWsNSyzlm6kTOXFhOfl6LBERrlyX6AeeI+qz989j7PaJJbDj+5uRn6+aA+PYlwC0d+dha9CXM/qs4tHiHVv2WZJhMklyjiXIJ+jWZ5+i8cJ/N16uUqRPBTLYC5cgydqMaeaVpjOfyPz5LlyKRe1UYd1+uY+qWcxcuUm633RTtdA06o5g7tPEc18ovrs6+zVSx+e7XRk5uxH2XLllzSfO3T/wCfKzLRKzUoTHerly5HdVjZ6qZD5OS5cmzotrfgovcNQ0kdYy9yE52cuJ1Og0fuaBPOcz7rly244y5K2tx2qfCcj9QrSlmD5rly6cfHHnO06dXMIveg6rlypD3DwgqJogrlyADUs5H8KjvnslZ7Q0l7AHbVG+F4PPj5rlyYYPtD2BqUGGpTd3rBmREPA4xv5ei5cuQN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6" name="Picture 6" descr="http://cacm.acm.org/system/assets/0000/0306/021909_Stonebraker_Michael_250.large.JPG?1235078138&amp;12350781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0442" y="1841303"/>
            <a:ext cx="1346528" cy="1346528"/>
          </a:xfrm>
          <a:prstGeom prst="rect">
            <a:avLst/>
          </a:prstGeom>
          <a:noFill/>
        </p:spPr>
      </p:pic>
      <p:pic>
        <p:nvPicPr>
          <p:cNvPr id="20488" name="Picture 8" descr="http://www.cs.wisc.edu/~raghu/Ramakrishnan2x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892" y="5702023"/>
            <a:ext cx="380453" cy="576687"/>
          </a:xfrm>
          <a:prstGeom prst="rect">
            <a:avLst/>
          </a:prstGeom>
          <a:noFill/>
        </p:spPr>
      </p:pic>
      <p:pic>
        <p:nvPicPr>
          <p:cNvPr id="20490" name="Picture 10" descr="https://courseweb.seas.ucla.edu/public_files/instr_pic/carlo.zaniol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731894"/>
            <a:ext cx="616936" cy="463388"/>
          </a:xfrm>
          <a:prstGeom prst="rect">
            <a:avLst/>
          </a:prstGeom>
          <a:noFill/>
        </p:spPr>
      </p:pic>
      <p:pic>
        <p:nvPicPr>
          <p:cNvPr id="20492" name="Picture 12" descr="http://infolab.stanford.edu/db_pages/img/s_jeff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6483" y="5725656"/>
            <a:ext cx="350673" cy="479553"/>
          </a:xfrm>
          <a:prstGeom prst="rect">
            <a:avLst/>
          </a:prstGeom>
          <a:noFill/>
        </p:spPr>
      </p:pic>
      <p:cxnSp>
        <p:nvCxnSpPr>
          <p:cNvPr id="51" name="Straight Connector 50"/>
          <p:cNvCxnSpPr/>
          <p:nvPr/>
        </p:nvCxnSpPr>
        <p:spPr>
          <a:xfrm rot="5400000">
            <a:off x="343281" y="3612759"/>
            <a:ext cx="228600" cy="79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65084" y="3716075"/>
            <a:ext cx="5421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‘77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37582" y="2209799"/>
            <a:ext cx="1386417" cy="1016001"/>
          </a:xfrm>
          <a:prstGeom prst="roundRect">
            <a:avLst>
              <a:gd name="adj" fmla="val 1177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Workshop on Logic and Databases 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58169" y="3340558"/>
            <a:ext cx="195936" cy="2119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7543800" y="5279365"/>
            <a:ext cx="1143000" cy="5319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Evita</a:t>
            </a:r>
            <a:r>
              <a:rPr lang="en-US" sz="1600" dirty="0" smtClean="0">
                <a:solidFill>
                  <a:schemeClr val="tx1"/>
                </a:solidFill>
              </a:rPr>
              <a:t> Raced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543800" y="4267200"/>
            <a:ext cx="1143000" cy="7864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Doop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(pointer-analysis)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5791200" y="1997242"/>
            <a:ext cx="1828800" cy="5935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Orchestra CDSS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4" name="Straight Connector 83"/>
          <p:cNvCxnSpPr>
            <a:endCxn id="50" idx="0"/>
          </p:cNvCxnSpPr>
          <p:nvPr/>
        </p:nvCxnSpPr>
        <p:spPr>
          <a:xfrm rot="16200000" flipH="1">
            <a:off x="1870041" y="2115013"/>
            <a:ext cx="646670" cy="10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1383691" y="3303725"/>
            <a:ext cx="6858000" cy="2895600"/>
          </a:xfrm>
          <a:prstGeom prst="roundRect">
            <a:avLst>
              <a:gd name="adj" fmla="val 591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dirty="0" smtClean="0"/>
              <a:t>No practical applications of recursive query theory … have been found to date.  </a:t>
            </a:r>
          </a:p>
          <a:p>
            <a:r>
              <a:rPr lang="en-US" sz="3400" dirty="0" smtClean="0"/>
              <a:t>        -- </a:t>
            </a:r>
            <a:r>
              <a:rPr lang="en-US" sz="3400" dirty="0" err="1" smtClean="0"/>
              <a:t>Hellerstein</a:t>
            </a:r>
            <a:r>
              <a:rPr lang="en-US" sz="3400" dirty="0" smtClean="0"/>
              <a:t> and </a:t>
            </a:r>
            <a:r>
              <a:rPr lang="en-US" sz="3400" dirty="0" err="1" smtClean="0"/>
              <a:t>Stonebraker</a:t>
            </a:r>
            <a:endParaRPr lang="en-US" sz="3400" dirty="0" smtClean="0"/>
          </a:p>
          <a:p>
            <a:r>
              <a:rPr lang="en-US" sz="3400" dirty="0" smtClean="0"/>
              <a:t>          “Readings in Database Systems”</a:t>
            </a:r>
            <a:endParaRPr lang="en-US" sz="3400" dirty="0"/>
          </a:p>
        </p:txBody>
      </p:sp>
      <p:pic>
        <p:nvPicPr>
          <p:cNvPr id="86" name="Picture 85" descr="lb-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74476" y="4800600"/>
            <a:ext cx="1893324" cy="393842"/>
          </a:xfrm>
          <a:prstGeom prst="rect">
            <a:avLst/>
          </a:prstGeom>
        </p:spPr>
      </p:pic>
      <p:pic>
        <p:nvPicPr>
          <p:cNvPr id="87" name="Picture 86" descr="semmle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0" y="6172200"/>
            <a:ext cx="1505256" cy="392676"/>
          </a:xfrm>
          <a:prstGeom prst="rect">
            <a:avLst/>
          </a:prstGeom>
        </p:spPr>
      </p:pic>
      <p:pic>
        <p:nvPicPr>
          <p:cNvPr id="88" name="Picture 87" descr="Lixto_Log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3600" y="3124200"/>
            <a:ext cx="1210235" cy="457200"/>
          </a:xfrm>
          <a:prstGeom prst="rect">
            <a:avLst/>
          </a:prstGeom>
        </p:spPr>
      </p:pic>
      <p:pic>
        <p:nvPicPr>
          <p:cNvPr id="89" name="Picture 88" descr="lb-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74476" y="1434958"/>
            <a:ext cx="1893324" cy="393842"/>
          </a:xfrm>
          <a:prstGeom prst="rect">
            <a:avLst/>
          </a:prstGeom>
        </p:spPr>
      </p:pic>
      <p:pic>
        <p:nvPicPr>
          <p:cNvPr id="90" name="Picture 89" descr="jmh-c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2209800"/>
            <a:ext cx="1371600" cy="1308898"/>
          </a:xfrm>
          <a:prstGeom prst="rect">
            <a:avLst/>
          </a:prstGeom>
        </p:spPr>
      </p:pic>
      <p:sp>
        <p:nvSpPr>
          <p:cNvPr id="91" name="Rounded Rectangle 90"/>
          <p:cNvSpPr/>
          <p:nvPr/>
        </p:nvSpPr>
        <p:spPr>
          <a:xfrm>
            <a:off x="1366025" y="2674961"/>
            <a:ext cx="6781800" cy="1583140"/>
          </a:xfrm>
          <a:prstGeom prst="roundRect">
            <a:avLst>
              <a:gd name="adj" fmla="val 591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chemeClr val="tx1"/>
                </a:solidFill>
              </a:rPr>
              <a:t>Hey wait… there ARE applications!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40" grpId="0" animBg="1"/>
      <p:bldP spid="41" grpId="0"/>
      <p:bldP spid="42" grpId="0"/>
      <p:bldP spid="43" grpId="0"/>
      <p:bldP spid="47" grpId="0" animBg="1"/>
      <p:bldP spid="32" grpId="0"/>
      <p:bldP spid="45" grpId="0" animBg="1"/>
      <p:bldP spid="50" grpId="0" animBg="1"/>
      <p:bldP spid="53" grpId="0"/>
      <p:bldP spid="55" grpId="0" animBg="1"/>
      <p:bldP spid="56" grpId="0"/>
      <p:bldP spid="60" grpId="0" animBg="1"/>
      <p:bldP spid="100" grpId="0" animBg="1"/>
      <p:bldP spid="77" grpId="0" animBg="1"/>
      <p:bldP spid="61" grpId="0" animBg="1"/>
      <p:bldP spid="48" grpId="0" animBg="1"/>
      <p:bldP spid="62" grpId="0" animBg="1"/>
      <p:bldP spid="73" grpId="0" animBg="1"/>
      <p:bldP spid="73" grpId="1" animBg="1"/>
      <p:bldP spid="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3426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Survey papers: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A Survey of Research on Deductive Database Systems</a:t>
            </a:r>
            <a:r>
              <a:rPr lang="en-US" sz="1800" dirty="0" smtClean="0"/>
              <a:t>, </a:t>
            </a:r>
            <a:r>
              <a:rPr lang="en-US" sz="1800" dirty="0" err="1" smtClean="0"/>
              <a:t>Ramakrishnan</a:t>
            </a:r>
            <a:r>
              <a:rPr lang="en-US" sz="1800" dirty="0" smtClean="0"/>
              <a:t> and </a:t>
            </a:r>
            <a:r>
              <a:rPr lang="en-US" sz="1800" dirty="0" err="1" smtClean="0"/>
              <a:t>Ullman</a:t>
            </a:r>
            <a:r>
              <a:rPr lang="en-US" sz="1800" dirty="0" smtClean="0"/>
              <a:t>, Journal of Logic Programming, 1993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What you always wanted to know about </a:t>
            </a:r>
            <a:r>
              <a:rPr lang="en-US" sz="1800" b="1" dirty="0" err="1" smtClean="0"/>
              <a:t>datalog</a:t>
            </a:r>
            <a:r>
              <a:rPr lang="en-US" sz="1800" b="1" dirty="0" smtClean="0"/>
              <a:t> (and never dared to ask)</a:t>
            </a:r>
            <a:r>
              <a:rPr lang="en-US" sz="1800" dirty="0" smtClean="0"/>
              <a:t>, by </a:t>
            </a:r>
            <a:r>
              <a:rPr lang="en-US" sz="1800" dirty="0" err="1" smtClean="0"/>
              <a:t>Ceri</a:t>
            </a:r>
            <a:r>
              <a:rPr lang="en-US" sz="1800" dirty="0" smtClean="0"/>
              <a:t>, </a:t>
            </a:r>
            <a:r>
              <a:rPr lang="en-US" sz="1800" dirty="0" err="1" smtClean="0"/>
              <a:t>Gottlob</a:t>
            </a:r>
            <a:r>
              <a:rPr lang="en-US" sz="1800" dirty="0" smtClean="0"/>
              <a:t>, and </a:t>
            </a:r>
            <a:r>
              <a:rPr lang="en-US" sz="1800" dirty="0" err="1" smtClean="0"/>
              <a:t>Tanca</a:t>
            </a:r>
            <a:r>
              <a:rPr lang="en-US" sz="18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An Amateur’s Expert’s Guide to Recursive Query Processing</a:t>
            </a:r>
            <a:r>
              <a:rPr lang="en-US" sz="1800" dirty="0" smtClean="0"/>
              <a:t>, </a:t>
            </a:r>
            <a:r>
              <a:rPr lang="en-US" sz="1800" dirty="0" err="1" smtClean="0"/>
              <a:t>Bancilhon</a:t>
            </a:r>
            <a:r>
              <a:rPr lang="en-US" sz="1800" dirty="0" smtClean="0"/>
              <a:t> and </a:t>
            </a:r>
            <a:r>
              <a:rPr lang="en-US" sz="1800" dirty="0" err="1" smtClean="0"/>
              <a:t>Ramakrishnan</a:t>
            </a:r>
            <a:r>
              <a:rPr lang="en-US" sz="1800" dirty="0" smtClean="0"/>
              <a:t>, SIGMOD Record.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Database Encyclopedia entry on “DATALOG”</a:t>
            </a:r>
            <a:r>
              <a:rPr lang="en-US" sz="1800" dirty="0" smtClean="0"/>
              <a:t>. </a:t>
            </a:r>
            <a:r>
              <a:rPr lang="en-US" sz="1800" dirty="0" err="1" smtClean="0"/>
              <a:t>Grigoris</a:t>
            </a:r>
            <a:r>
              <a:rPr lang="en-US" sz="1800" dirty="0" smtClean="0"/>
              <a:t> </a:t>
            </a:r>
            <a:r>
              <a:rPr lang="en-US" sz="1800" dirty="0" err="1" smtClean="0"/>
              <a:t>Karvounarakis</a:t>
            </a:r>
            <a:r>
              <a:rPr lang="en-US" sz="1800" dirty="0" smtClean="0"/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Textbooks:</a:t>
            </a:r>
          </a:p>
          <a:p>
            <a:pPr marL="742950" lvl="2" indent="-342900"/>
            <a:r>
              <a:rPr lang="en-US" sz="1800" b="1" dirty="0" smtClean="0"/>
              <a:t>Foundations in Databases. </a:t>
            </a:r>
            <a:r>
              <a:rPr lang="en-US" sz="1800" dirty="0" err="1" smtClean="0"/>
              <a:t>Abiteboul</a:t>
            </a:r>
            <a:r>
              <a:rPr lang="en-US" sz="1800" dirty="0" smtClean="0"/>
              <a:t>, Hull, </a:t>
            </a:r>
            <a:r>
              <a:rPr lang="en-US" sz="1800" dirty="0" err="1" smtClean="0"/>
              <a:t>Vianu</a:t>
            </a:r>
            <a:r>
              <a:rPr lang="en-US" sz="1800" dirty="0" smtClean="0"/>
              <a:t>.</a:t>
            </a:r>
          </a:p>
          <a:p>
            <a:pPr marL="742950" lvl="2" indent="-342900"/>
            <a:r>
              <a:rPr lang="en-US" sz="1800" b="1" dirty="0" smtClean="0"/>
              <a:t>Database Management Systems, </a:t>
            </a:r>
            <a:r>
              <a:rPr lang="en-US" sz="1800" dirty="0" err="1" smtClean="0"/>
              <a:t>Ramakrishnan</a:t>
            </a:r>
            <a:r>
              <a:rPr lang="en-US" sz="1800" dirty="0" smtClean="0"/>
              <a:t> and </a:t>
            </a:r>
            <a:r>
              <a:rPr lang="en-US" sz="1800" dirty="0" err="1" smtClean="0"/>
              <a:t>Gehkre</a:t>
            </a:r>
            <a:r>
              <a:rPr lang="en-US" sz="1800" dirty="0" smtClean="0"/>
              <a:t>. Chapter on “Deductive Databases”.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Acknowledgements:</a:t>
            </a:r>
          </a:p>
          <a:p>
            <a:pPr marL="742950" lvl="2" indent="-342900"/>
            <a:r>
              <a:rPr lang="en-US" sz="1800" dirty="0" smtClean="0"/>
              <a:t>Jeff </a:t>
            </a:r>
            <a:r>
              <a:rPr lang="en-US" sz="1800" dirty="0" err="1" smtClean="0"/>
              <a:t>Ullman’s</a:t>
            </a:r>
            <a:r>
              <a:rPr lang="en-US" sz="1800" dirty="0" smtClean="0"/>
              <a:t> CIS 145 class lecture slides.</a:t>
            </a:r>
          </a:p>
          <a:p>
            <a:pPr marL="742950" lvl="2" indent="-342900"/>
            <a:r>
              <a:rPr lang="en-US" sz="1800" dirty="0" err="1" smtClean="0"/>
              <a:t>Raghu</a:t>
            </a:r>
            <a:r>
              <a:rPr lang="en-US" sz="1800" dirty="0" smtClean="0"/>
              <a:t> </a:t>
            </a:r>
            <a:r>
              <a:rPr lang="en-US" sz="1800" dirty="0" err="1" smtClean="0"/>
              <a:t>Ramakrishnan</a:t>
            </a:r>
            <a:r>
              <a:rPr lang="en-US" sz="1800" dirty="0" smtClean="0"/>
              <a:t> and Johannes </a:t>
            </a:r>
            <a:r>
              <a:rPr lang="en-US" sz="1800" dirty="0" err="1" smtClean="0"/>
              <a:t>Gehrke’s</a:t>
            </a:r>
            <a:r>
              <a:rPr lang="en-US" sz="1800" dirty="0" smtClean="0"/>
              <a:t> lecture slides for Database Management Systems textbook.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272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Outline of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624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June 14, 2011: The Second Coming of Datalog!</a:t>
            </a:r>
          </a:p>
          <a:p>
            <a:pPr marL="0" indent="0">
              <a:buNone/>
            </a:pPr>
            <a:endParaRPr lang="en-US" sz="1800" i="1" dirty="0" smtClean="0"/>
          </a:p>
          <a:p>
            <a:r>
              <a:rPr lang="en-US" dirty="0" smtClean="0"/>
              <a:t>Refresher: </a:t>
            </a:r>
            <a:r>
              <a:rPr lang="en-US" dirty="0" err="1"/>
              <a:t>Datalog 101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Application #1: Data Integration and Exchange</a:t>
            </a:r>
          </a:p>
          <a:p>
            <a:r>
              <a:rPr lang="en-US" dirty="0" smtClean="0"/>
              <a:t>Application #2: </a:t>
            </a:r>
            <a:r>
              <a:rPr lang="en-US" dirty="0"/>
              <a:t>Program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Application #3: Declarative Networking</a:t>
            </a:r>
            <a:endParaRPr lang="en-US" dirty="0"/>
          </a:p>
          <a:p>
            <a:r>
              <a:rPr lang="en-US" dirty="0" smtClean="0"/>
              <a:t>Conclusions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2197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/>
              <a:t>Datalog for Data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621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Motivation and problem setting</a:t>
            </a:r>
          </a:p>
          <a:p>
            <a:pPr>
              <a:spcAft>
                <a:spcPts val="600"/>
              </a:spcAft>
            </a:pPr>
            <a:r>
              <a:rPr lang="en-US"/>
              <a:t>Two basic approaches: </a:t>
            </a:r>
          </a:p>
          <a:p>
            <a:pPr lvl="1">
              <a:spcAft>
                <a:spcPts val="600"/>
              </a:spcAft>
            </a:pPr>
            <a:r>
              <a:rPr lang="en-US"/>
              <a:t>virtual data integration</a:t>
            </a:r>
          </a:p>
          <a:p>
            <a:pPr lvl="1">
              <a:spcAft>
                <a:spcPts val="600"/>
              </a:spcAft>
            </a:pPr>
            <a:r>
              <a:rPr lang="en-US"/>
              <a:t>materialized data exchange</a:t>
            </a:r>
          </a:p>
          <a:p>
            <a:pPr>
              <a:spcAft>
                <a:spcPts val="600"/>
              </a:spcAft>
            </a:pPr>
            <a:r>
              <a:rPr lang="en-US"/>
              <a:t>Schema mappings and Datalog with </a:t>
            </a:r>
            <a:r>
              <a:rPr lang="en-US" b="1"/>
              <a:t>Skolem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7494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861"/>
            <a:ext cx="8229600" cy="642584"/>
          </a:xfrm>
        </p:spPr>
        <p:txBody>
          <a:bodyPr>
            <a:normAutofit fontScale="90000"/>
          </a:bodyPr>
          <a:lstStyle/>
          <a:p>
            <a:r>
              <a:rPr lang="en-US" sz="4000"/>
              <a:t>The Data Integration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8890"/>
            <a:ext cx="8229600" cy="540455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/>
              <a:t>Have a collection of related data sources with</a:t>
            </a:r>
          </a:p>
          <a:p>
            <a:pPr lvl="1">
              <a:spcAft>
                <a:spcPts val="600"/>
              </a:spcAft>
            </a:pPr>
            <a:r>
              <a:rPr lang="en-US"/>
              <a:t>different schemas</a:t>
            </a:r>
          </a:p>
          <a:p>
            <a:pPr lvl="1">
              <a:spcAft>
                <a:spcPts val="600"/>
              </a:spcAft>
            </a:pPr>
            <a:r>
              <a:rPr lang="en-US"/>
              <a:t>different data models (relational, XML, plain text, ...)</a:t>
            </a:r>
          </a:p>
          <a:p>
            <a:pPr lvl="1">
              <a:spcAft>
                <a:spcPts val="600"/>
              </a:spcAft>
            </a:pPr>
            <a:r>
              <a:rPr lang="en-US"/>
              <a:t>different attribute domains</a:t>
            </a:r>
          </a:p>
          <a:p>
            <a:pPr lvl="1">
              <a:spcAft>
                <a:spcPts val="600"/>
              </a:spcAft>
            </a:pPr>
            <a:r>
              <a:rPr lang="en-US"/>
              <a:t>different capabilities / availability</a:t>
            </a:r>
          </a:p>
          <a:p>
            <a:pPr>
              <a:spcAft>
                <a:spcPts val="600"/>
              </a:spcAft>
            </a:pPr>
            <a:r>
              <a:rPr lang="en-US"/>
              <a:t>Need to cobble them together and provide a uniform interface</a:t>
            </a:r>
          </a:p>
          <a:p>
            <a:pPr>
              <a:spcAft>
                <a:spcPts val="600"/>
              </a:spcAft>
            </a:pPr>
            <a:r>
              <a:rPr lang="en-US"/>
              <a:t>Want to keep track of what came from where</a:t>
            </a:r>
          </a:p>
          <a:p>
            <a:pPr>
              <a:spcAft>
                <a:spcPts val="600"/>
              </a:spcAft>
            </a:pPr>
            <a:r>
              <a:rPr lang="en-US"/>
              <a:t>Focus here: solving problem of </a:t>
            </a:r>
            <a:r>
              <a:rPr lang="en-US" b="1"/>
              <a:t>different schemas </a:t>
            </a:r>
            <a:r>
              <a:rPr lang="en-US"/>
              <a:t> (schema heterogeneity) for </a:t>
            </a:r>
            <a:r>
              <a:rPr lang="en-US" b="1"/>
              <a:t>relational </a:t>
            </a:r>
            <a:r>
              <a:rPr lang="en-US"/>
              <a:t>data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 lvl="1">
              <a:spcAft>
                <a:spcPts val="6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73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/>
              <a:t>Mediator-Based Data Integration</a:t>
            </a:r>
          </a:p>
        </p:txBody>
      </p:sp>
      <p:sp>
        <p:nvSpPr>
          <p:cNvPr id="4" name="Can 3"/>
          <p:cNvSpPr/>
          <p:nvPr/>
        </p:nvSpPr>
        <p:spPr>
          <a:xfrm>
            <a:off x="2851856" y="5158290"/>
            <a:ext cx="804333" cy="104775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1481667" y="5158290"/>
            <a:ext cx="804333" cy="1047750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5592234" y="5158290"/>
            <a:ext cx="804333" cy="104775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44734" y="5397500"/>
            <a:ext cx="2461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Local data sources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90334" y="2270125"/>
            <a:ext cx="1587500" cy="7937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55635" y="2330503"/>
            <a:ext cx="3386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Global mediated schema</a:t>
            </a:r>
          </a:p>
        </p:txBody>
      </p:sp>
      <p:sp>
        <p:nvSpPr>
          <p:cNvPr id="10" name="Can 9"/>
          <p:cNvSpPr/>
          <p:nvPr/>
        </p:nvSpPr>
        <p:spPr>
          <a:xfrm>
            <a:off x="4222045" y="5158290"/>
            <a:ext cx="804333" cy="1047750"/>
          </a:xfrm>
          <a:prstGeom prst="ca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481667" y="4409546"/>
            <a:ext cx="804333" cy="4550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851856" y="4409546"/>
            <a:ext cx="804333" cy="45508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222045" y="4409546"/>
            <a:ext cx="804333" cy="4550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592234" y="4409546"/>
            <a:ext cx="804333" cy="45508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548968" y="4519085"/>
            <a:ext cx="2328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Source schemas</a:t>
            </a:r>
          </a:p>
        </p:txBody>
      </p:sp>
      <p:cxnSp>
        <p:nvCxnSpPr>
          <p:cNvPr id="43" name="Straight Connector 42"/>
          <p:cNvCxnSpPr>
            <a:stCxn id="15" idx="2"/>
            <a:endCxn id="5" idx="1"/>
          </p:cNvCxnSpPr>
          <p:nvPr/>
        </p:nvCxnSpPr>
        <p:spPr>
          <a:xfrm>
            <a:off x="1883834" y="4864630"/>
            <a:ext cx="0" cy="293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9" idx="2"/>
            <a:endCxn id="4" idx="1"/>
          </p:cNvCxnSpPr>
          <p:nvPr/>
        </p:nvCxnSpPr>
        <p:spPr>
          <a:xfrm>
            <a:off x="3254023" y="4864630"/>
            <a:ext cx="0" cy="293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1" idx="2"/>
            <a:endCxn id="10" idx="1"/>
          </p:cNvCxnSpPr>
          <p:nvPr/>
        </p:nvCxnSpPr>
        <p:spPr>
          <a:xfrm>
            <a:off x="4624212" y="4864630"/>
            <a:ext cx="0" cy="293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2" idx="2"/>
            <a:endCxn id="6" idx="1"/>
          </p:cNvCxnSpPr>
          <p:nvPr/>
        </p:nvCxnSpPr>
        <p:spPr>
          <a:xfrm>
            <a:off x="5994401" y="4864630"/>
            <a:ext cx="0" cy="293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46685" y="3362476"/>
            <a:ext cx="3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97560" y="3362476"/>
            <a:ext cx="3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32517" y="3362476"/>
            <a:ext cx="3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18580" y="3362476"/>
            <a:ext cx="3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?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673048" y="3168952"/>
            <a:ext cx="278190" cy="3023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944304" y="3857616"/>
            <a:ext cx="278190" cy="3023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565475" y="3168952"/>
            <a:ext cx="90714" cy="278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346906" y="3978566"/>
            <a:ext cx="76451" cy="3023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304554" y="3168952"/>
            <a:ext cx="142118" cy="3023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65677" y="3977801"/>
            <a:ext cx="96439" cy="3031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662437" y="3168952"/>
            <a:ext cx="656143" cy="4112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744939" y="3857616"/>
            <a:ext cx="496202" cy="3023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73706" y="1078541"/>
            <a:ext cx="8183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Basic idea: use a </a:t>
            </a:r>
            <a:r>
              <a:rPr lang="en-US" sz="2400" b="1"/>
              <a:t>global</a:t>
            </a:r>
            <a:r>
              <a:rPr lang="en-US" sz="2400"/>
              <a:t> </a:t>
            </a:r>
            <a:r>
              <a:rPr lang="en-US" sz="2400" b="1"/>
              <a:t>mediated schema</a:t>
            </a:r>
            <a:r>
              <a:rPr lang="en-US" sz="2400"/>
              <a:t> to provide a uniform query interface for the heterogeneous data sources 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18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/>
              <a:t>Mediator-Based Virtual Data Integration</a:t>
            </a:r>
          </a:p>
        </p:txBody>
      </p:sp>
      <p:sp>
        <p:nvSpPr>
          <p:cNvPr id="4" name="Can 3"/>
          <p:cNvSpPr/>
          <p:nvPr/>
        </p:nvSpPr>
        <p:spPr>
          <a:xfrm>
            <a:off x="2851856" y="5158290"/>
            <a:ext cx="804333" cy="104775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1481667" y="5158290"/>
            <a:ext cx="804333" cy="1047750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5592234" y="5158290"/>
            <a:ext cx="804333" cy="104775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44734" y="5397500"/>
            <a:ext cx="2461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Local data sources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90334" y="2270125"/>
            <a:ext cx="1587500" cy="7937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55635" y="2330503"/>
            <a:ext cx="3386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Global </a:t>
            </a:r>
            <a:r>
              <a:rPr lang="en-US" sz="2000" b="1"/>
              <a:t>mediated</a:t>
            </a:r>
            <a:r>
              <a:rPr lang="en-US" sz="2000"/>
              <a:t> schema</a:t>
            </a:r>
          </a:p>
        </p:txBody>
      </p:sp>
      <p:sp>
        <p:nvSpPr>
          <p:cNvPr id="10" name="Can 9"/>
          <p:cNvSpPr/>
          <p:nvPr/>
        </p:nvSpPr>
        <p:spPr>
          <a:xfrm>
            <a:off x="4222045" y="5158290"/>
            <a:ext cx="804333" cy="1047750"/>
          </a:xfrm>
          <a:prstGeom prst="ca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5" idx="0"/>
            <a:endCxn id="8" idx="2"/>
          </p:cNvCxnSpPr>
          <p:nvPr/>
        </p:nvCxnSpPr>
        <p:spPr>
          <a:xfrm flipV="1">
            <a:off x="1883834" y="3063875"/>
            <a:ext cx="2000250" cy="13456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9" idx="0"/>
            <a:endCxn id="8" idx="2"/>
          </p:cNvCxnSpPr>
          <p:nvPr/>
        </p:nvCxnSpPr>
        <p:spPr>
          <a:xfrm flipV="1">
            <a:off x="3254023" y="3063875"/>
            <a:ext cx="630061" cy="13456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1" idx="0"/>
            <a:endCxn id="8" idx="2"/>
          </p:cNvCxnSpPr>
          <p:nvPr/>
        </p:nvCxnSpPr>
        <p:spPr>
          <a:xfrm flipH="1" flipV="1">
            <a:off x="3884084" y="3063875"/>
            <a:ext cx="740128" cy="13456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2" idx="0"/>
            <a:endCxn id="8" idx="2"/>
          </p:cNvCxnSpPr>
          <p:nvPr/>
        </p:nvCxnSpPr>
        <p:spPr>
          <a:xfrm flipH="1" flipV="1">
            <a:off x="3884084" y="3063875"/>
            <a:ext cx="2110317" cy="13456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53707" y="3118554"/>
            <a:ext cx="2578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Declarative schema mappings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481667" y="4409546"/>
            <a:ext cx="804333" cy="4550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851856" y="4409546"/>
            <a:ext cx="804333" cy="45508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222045" y="4409546"/>
            <a:ext cx="804333" cy="4550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592234" y="4409546"/>
            <a:ext cx="804333" cy="45508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548968" y="4519085"/>
            <a:ext cx="2328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Source schemas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84777" y="1163152"/>
            <a:ext cx="1746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Query over global schema</a:t>
            </a:r>
          </a:p>
        </p:txBody>
      </p:sp>
      <p:cxnSp>
        <p:nvCxnSpPr>
          <p:cNvPr id="43" name="Straight Connector 42"/>
          <p:cNvCxnSpPr>
            <a:stCxn id="15" idx="2"/>
            <a:endCxn id="5" idx="1"/>
          </p:cNvCxnSpPr>
          <p:nvPr/>
        </p:nvCxnSpPr>
        <p:spPr>
          <a:xfrm>
            <a:off x="1883834" y="4864630"/>
            <a:ext cx="0" cy="293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9" idx="2"/>
            <a:endCxn id="4" idx="1"/>
          </p:cNvCxnSpPr>
          <p:nvPr/>
        </p:nvCxnSpPr>
        <p:spPr>
          <a:xfrm>
            <a:off x="3254023" y="4864630"/>
            <a:ext cx="0" cy="293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1" idx="2"/>
            <a:endCxn id="10" idx="1"/>
          </p:cNvCxnSpPr>
          <p:nvPr/>
        </p:nvCxnSpPr>
        <p:spPr>
          <a:xfrm>
            <a:off x="4624212" y="4864630"/>
            <a:ext cx="0" cy="293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2" idx="2"/>
            <a:endCxn id="6" idx="1"/>
          </p:cNvCxnSpPr>
          <p:nvPr/>
        </p:nvCxnSpPr>
        <p:spPr>
          <a:xfrm>
            <a:off x="5994401" y="4864630"/>
            <a:ext cx="0" cy="293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004784" y="3261171"/>
            <a:ext cx="1370189" cy="9547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9333" y="3403508"/>
            <a:ext cx="1714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Reformulated query over local schemas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090334" y="3359664"/>
            <a:ext cx="441477" cy="9233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57519" y="1880038"/>
            <a:ext cx="0" cy="3900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973289" y="3395183"/>
            <a:ext cx="417282" cy="8207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260552" y="3394417"/>
            <a:ext cx="1331682" cy="8885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101544" y="3174999"/>
            <a:ext cx="1152479" cy="80457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26925" y="2851832"/>
            <a:ext cx="1090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Query results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3254023" y="3359664"/>
            <a:ext cx="402166" cy="85626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3884084" y="3359665"/>
            <a:ext cx="404091" cy="92332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4222045" y="3498163"/>
            <a:ext cx="1148242" cy="7848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4288175" y="1819659"/>
            <a:ext cx="0" cy="45046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057958" y="1149870"/>
            <a:ext cx="2005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Integrated query results</a:t>
            </a:r>
          </a:p>
        </p:txBody>
      </p:sp>
      <p:sp>
        <p:nvSpPr>
          <p:cNvPr id="75" name="Rounded Rectangular Callout 74"/>
          <p:cNvSpPr/>
          <p:nvPr/>
        </p:nvSpPr>
        <p:spPr>
          <a:xfrm>
            <a:off x="537338" y="1866757"/>
            <a:ext cx="1888657" cy="745814"/>
          </a:xfrm>
          <a:prstGeom prst="wedgeRoundRectCallout">
            <a:avLst>
              <a:gd name="adj1" fmla="val 52122"/>
              <a:gd name="adj2" fmla="val -8871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/>
              <a:t>Query</a:t>
            </a:r>
            <a:r>
              <a:rPr lang="en-US" sz="2000"/>
              <a:t> may be recursive</a:t>
            </a:r>
          </a:p>
        </p:txBody>
      </p:sp>
      <p:sp>
        <p:nvSpPr>
          <p:cNvPr id="76" name="Rounded Rectangular Callout 75"/>
          <p:cNvSpPr/>
          <p:nvPr/>
        </p:nvSpPr>
        <p:spPr>
          <a:xfrm>
            <a:off x="304505" y="5486382"/>
            <a:ext cx="1981495" cy="1371618"/>
          </a:xfrm>
          <a:prstGeom prst="wedgeRoundRectCallout">
            <a:avLst>
              <a:gd name="adj1" fmla="val -24728"/>
              <a:gd name="adj2" fmla="val -145478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/>
              <a:t>Reformulation </a:t>
            </a:r>
            <a:r>
              <a:rPr lang="en-US" sz="2000"/>
              <a:t>may be (necessarily) recursive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769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1" grpId="0"/>
      <p:bldP spid="49" grpId="0"/>
      <p:bldP spid="63" grpId="0"/>
      <p:bldP spid="75" grpId="0" animBg="1"/>
      <p:bldP spid="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/>
              <a:t>Materialized Data Exchange</a:t>
            </a:r>
          </a:p>
        </p:txBody>
      </p:sp>
      <p:sp>
        <p:nvSpPr>
          <p:cNvPr id="26" name="Can 25"/>
          <p:cNvSpPr/>
          <p:nvPr/>
        </p:nvSpPr>
        <p:spPr>
          <a:xfrm>
            <a:off x="3299371" y="5158290"/>
            <a:ext cx="804333" cy="104775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n 26"/>
          <p:cNvSpPr/>
          <p:nvPr/>
        </p:nvSpPr>
        <p:spPr>
          <a:xfrm>
            <a:off x="1929182" y="5158290"/>
            <a:ext cx="804333" cy="1047750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/>
          <p:cNvSpPr/>
          <p:nvPr/>
        </p:nvSpPr>
        <p:spPr>
          <a:xfrm>
            <a:off x="6039749" y="5158290"/>
            <a:ext cx="804333" cy="104775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992249" y="5397500"/>
            <a:ext cx="246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Local data source(s)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537849" y="2302960"/>
            <a:ext cx="1587500" cy="7937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387815" y="2330503"/>
            <a:ext cx="338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Global mediated schema</a:t>
            </a:r>
          </a:p>
          <a:p>
            <a:r>
              <a:rPr lang="en-US"/>
              <a:t>(aka </a:t>
            </a:r>
            <a:r>
              <a:rPr lang="en-US" b="1"/>
              <a:t>target</a:t>
            </a:r>
            <a:r>
              <a:rPr lang="en-US"/>
              <a:t> schema)</a:t>
            </a:r>
          </a:p>
        </p:txBody>
      </p:sp>
      <p:sp>
        <p:nvSpPr>
          <p:cNvPr id="32" name="Can 31"/>
          <p:cNvSpPr/>
          <p:nvPr/>
        </p:nvSpPr>
        <p:spPr>
          <a:xfrm>
            <a:off x="4669560" y="5158290"/>
            <a:ext cx="804333" cy="1047750"/>
          </a:xfrm>
          <a:prstGeom prst="ca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38" idx="0"/>
            <a:endCxn id="30" idx="2"/>
          </p:cNvCxnSpPr>
          <p:nvPr/>
        </p:nvCxnSpPr>
        <p:spPr>
          <a:xfrm flipV="1">
            <a:off x="2331349" y="3096710"/>
            <a:ext cx="2000250" cy="13128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9" idx="0"/>
            <a:endCxn id="30" idx="2"/>
          </p:cNvCxnSpPr>
          <p:nvPr/>
        </p:nvCxnSpPr>
        <p:spPr>
          <a:xfrm flipV="1">
            <a:off x="3701538" y="3096710"/>
            <a:ext cx="630061" cy="13128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0" idx="0"/>
            <a:endCxn id="30" idx="2"/>
          </p:cNvCxnSpPr>
          <p:nvPr/>
        </p:nvCxnSpPr>
        <p:spPr>
          <a:xfrm flipH="1" flipV="1">
            <a:off x="4331599" y="3096710"/>
            <a:ext cx="740128" cy="13128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1" idx="0"/>
            <a:endCxn id="30" idx="2"/>
          </p:cNvCxnSpPr>
          <p:nvPr/>
        </p:nvCxnSpPr>
        <p:spPr>
          <a:xfrm flipH="1" flipV="1">
            <a:off x="4331599" y="3096710"/>
            <a:ext cx="2110317" cy="13128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73000" y="3174998"/>
            <a:ext cx="2578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Declarative schema mappings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929182" y="4409546"/>
            <a:ext cx="804333" cy="4550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299371" y="4409546"/>
            <a:ext cx="804333" cy="45508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669560" y="4409546"/>
            <a:ext cx="804333" cy="4550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039749" y="4409546"/>
            <a:ext cx="804333" cy="45508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996483" y="4519085"/>
            <a:ext cx="232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Source schema(s)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50126" y="1384275"/>
            <a:ext cx="92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Query</a:t>
            </a:r>
          </a:p>
        </p:txBody>
      </p:sp>
      <p:cxnSp>
        <p:nvCxnSpPr>
          <p:cNvPr id="45" name="Straight Connector 44"/>
          <p:cNvCxnSpPr>
            <a:stCxn id="38" idx="2"/>
            <a:endCxn id="27" idx="1"/>
          </p:cNvCxnSpPr>
          <p:nvPr/>
        </p:nvCxnSpPr>
        <p:spPr>
          <a:xfrm>
            <a:off x="2331349" y="4864630"/>
            <a:ext cx="0" cy="293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9" idx="2"/>
            <a:endCxn id="26" idx="1"/>
          </p:cNvCxnSpPr>
          <p:nvPr/>
        </p:nvCxnSpPr>
        <p:spPr>
          <a:xfrm>
            <a:off x="3701538" y="4864630"/>
            <a:ext cx="0" cy="293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0" idx="2"/>
            <a:endCxn id="32" idx="1"/>
          </p:cNvCxnSpPr>
          <p:nvPr/>
        </p:nvCxnSpPr>
        <p:spPr>
          <a:xfrm>
            <a:off x="5071727" y="4864630"/>
            <a:ext cx="0" cy="293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1" idx="2"/>
            <a:endCxn id="28" idx="1"/>
          </p:cNvCxnSpPr>
          <p:nvPr/>
        </p:nvCxnSpPr>
        <p:spPr>
          <a:xfrm>
            <a:off x="6441916" y="4864630"/>
            <a:ext cx="0" cy="293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an 48"/>
          <p:cNvSpPr/>
          <p:nvPr/>
        </p:nvSpPr>
        <p:spPr>
          <a:xfrm>
            <a:off x="2331348" y="2175960"/>
            <a:ext cx="804333" cy="1047750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49" idx="4"/>
            <a:endCxn id="30" idx="1"/>
          </p:cNvCxnSpPr>
          <p:nvPr/>
        </p:nvCxnSpPr>
        <p:spPr>
          <a:xfrm>
            <a:off x="3135681" y="2699835"/>
            <a:ext cx="4021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urved Connector 3"/>
          <p:cNvCxnSpPr>
            <a:stCxn id="30" idx="0"/>
            <a:endCxn id="30" idx="3"/>
          </p:cNvCxnSpPr>
          <p:nvPr/>
        </p:nvCxnSpPr>
        <p:spPr>
          <a:xfrm rot="16200000" flipH="1">
            <a:off x="4530036" y="2104522"/>
            <a:ext cx="396875" cy="793750"/>
          </a:xfrm>
          <a:prstGeom prst="curvedConnector4">
            <a:avLst>
              <a:gd name="adj1" fmla="val -106362"/>
              <a:gd name="adj2" fmla="val 124229"/>
            </a:avLst>
          </a:pr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2462" y="2153955"/>
            <a:ext cx="2020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Materialized</a:t>
            </a:r>
          </a:p>
          <a:p>
            <a:r>
              <a:rPr lang="en-US"/>
              <a:t>mediated (target) database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43587" y="1204157"/>
            <a:ext cx="2578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Declarative schema mappings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3161838" y="2556240"/>
            <a:ext cx="33972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198122" y="2431143"/>
            <a:ext cx="30344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2452299" y="3273266"/>
            <a:ext cx="1370189" cy="9547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3537849" y="3371759"/>
            <a:ext cx="441477" cy="9233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420804" y="3407278"/>
            <a:ext cx="417282" cy="8207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708067" y="3406512"/>
            <a:ext cx="1331682" cy="8885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2549059" y="3187094"/>
            <a:ext cx="1152479" cy="80457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701538" y="3371759"/>
            <a:ext cx="402166" cy="85626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4331599" y="3371760"/>
            <a:ext cx="404091" cy="92332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4669560" y="3510258"/>
            <a:ext cx="1148242" cy="7848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8667" y="3264777"/>
            <a:ext cx="2797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Data exchange step</a:t>
            </a:r>
          </a:p>
          <a:p>
            <a:r>
              <a:rPr lang="en-US"/>
              <a:t>(construct mediated DB)</a:t>
            </a:r>
          </a:p>
        </p:txBody>
      </p:sp>
      <p:cxnSp>
        <p:nvCxnSpPr>
          <p:cNvPr id="64" name="Straight Arrow Connector 63"/>
          <p:cNvCxnSpPr>
            <a:stCxn id="43" idx="2"/>
          </p:cNvCxnSpPr>
          <p:nvPr/>
        </p:nvCxnSpPr>
        <p:spPr>
          <a:xfrm flipH="1">
            <a:off x="4103704" y="1753607"/>
            <a:ext cx="11030" cy="57689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3647099" y="1870671"/>
            <a:ext cx="6053" cy="432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878548" y="1224340"/>
            <a:ext cx="929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Query results</a:t>
            </a:r>
          </a:p>
        </p:txBody>
      </p:sp>
      <p:cxnSp>
        <p:nvCxnSpPr>
          <p:cNvPr id="68" name="Curved Connector 67"/>
          <p:cNvCxnSpPr/>
          <p:nvPr/>
        </p:nvCxnSpPr>
        <p:spPr>
          <a:xfrm rot="16200000" flipH="1">
            <a:off x="4499594" y="2012447"/>
            <a:ext cx="396875" cy="793750"/>
          </a:xfrm>
          <a:prstGeom prst="curvedConnector4">
            <a:avLst>
              <a:gd name="adj1" fmla="val -106362"/>
              <a:gd name="adj2" fmla="val 133372"/>
            </a:avLst>
          </a:prstGeom>
          <a:ln>
            <a:solidFill>
              <a:srgbClr val="0000FF"/>
            </a:solidFill>
            <a:headEnd type="triangle" w="lg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/>
          <p:nvPr/>
        </p:nvCxnSpPr>
        <p:spPr>
          <a:xfrm rot="16200000" flipH="1">
            <a:off x="4619242" y="2077788"/>
            <a:ext cx="396875" cy="793750"/>
          </a:xfrm>
          <a:prstGeom prst="curvedConnector4">
            <a:avLst>
              <a:gd name="adj1" fmla="val -106362"/>
              <a:gd name="adj2" fmla="val 124229"/>
            </a:avLst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ular Callout 76"/>
          <p:cNvSpPr/>
          <p:nvPr/>
        </p:nvSpPr>
        <p:spPr>
          <a:xfrm>
            <a:off x="6441916" y="1588779"/>
            <a:ext cx="2121513" cy="745814"/>
          </a:xfrm>
          <a:prstGeom prst="wedgeRoundRectCallout">
            <a:avLst>
              <a:gd name="adj1" fmla="val -96454"/>
              <a:gd name="adj2" fmla="val 28049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/>
              <a:t>Mappings </a:t>
            </a:r>
            <a:r>
              <a:rPr lang="en-US" sz="2000"/>
              <a:t>may be recursive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821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 animBg="1"/>
      <p:bldP spid="50" grpId="0"/>
      <p:bldP spid="11" grpId="0"/>
      <p:bldP spid="11" grpId="1"/>
      <p:bldP spid="66" grpId="0"/>
      <p:bldP spid="77" grpId="0" animBg="1"/>
      <p:bldP spid="7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275" y="215115"/>
            <a:ext cx="7065131" cy="857779"/>
          </a:xfrm>
        </p:spPr>
        <p:txBody>
          <a:bodyPr>
            <a:noAutofit/>
          </a:bodyPr>
          <a:lstStyle/>
          <a:p>
            <a:r>
              <a:rPr lang="en-US" sz="3200"/>
              <a:t>Peer-to-Peer Data Integration </a:t>
            </a:r>
            <a:br>
              <a:rPr lang="en-US" sz="3200"/>
            </a:br>
            <a:r>
              <a:rPr lang="en-US" sz="3200"/>
              <a:t>(Virtual or Materialized)</a:t>
            </a:r>
          </a:p>
        </p:txBody>
      </p:sp>
      <p:sp>
        <p:nvSpPr>
          <p:cNvPr id="5" name="Can 4"/>
          <p:cNvSpPr/>
          <p:nvPr/>
        </p:nvSpPr>
        <p:spPr>
          <a:xfrm>
            <a:off x="1636293" y="4807535"/>
            <a:ext cx="804333" cy="104775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913199" y="2057078"/>
            <a:ext cx="804333" cy="1047750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5181004" y="4807535"/>
            <a:ext cx="804333" cy="104775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3701958" y="2690868"/>
            <a:ext cx="804333" cy="1047750"/>
          </a:xfrm>
          <a:prstGeom prst="ca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13199" y="1308334"/>
            <a:ext cx="804333" cy="4550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36293" y="4058791"/>
            <a:ext cx="804333" cy="45508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701958" y="1942124"/>
            <a:ext cx="804333" cy="4550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81004" y="4058791"/>
            <a:ext cx="804333" cy="45508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9" idx="2"/>
            <a:endCxn id="6" idx="1"/>
          </p:cNvCxnSpPr>
          <p:nvPr/>
        </p:nvCxnSpPr>
        <p:spPr>
          <a:xfrm>
            <a:off x="1315366" y="1763418"/>
            <a:ext cx="0" cy="293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2"/>
            <a:endCxn id="5" idx="1"/>
          </p:cNvCxnSpPr>
          <p:nvPr/>
        </p:nvCxnSpPr>
        <p:spPr>
          <a:xfrm>
            <a:off x="2038460" y="4513875"/>
            <a:ext cx="0" cy="293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2"/>
            <a:endCxn id="8" idx="1"/>
          </p:cNvCxnSpPr>
          <p:nvPr/>
        </p:nvCxnSpPr>
        <p:spPr>
          <a:xfrm>
            <a:off x="4104125" y="2397208"/>
            <a:ext cx="0" cy="293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2"/>
            <a:endCxn id="7" idx="1"/>
          </p:cNvCxnSpPr>
          <p:nvPr/>
        </p:nvCxnSpPr>
        <p:spPr>
          <a:xfrm>
            <a:off x="5583171" y="4513875"/>
            <a:ext cx="0" cy="293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n 16"/>
          <p:cNvSpPr/>
          <p:nvPr/>
        </p:nvSpPr>
        <p:spPr>
          <a:xfrm>
            <a:off x="6787856" y="2057078"/>
            <a:ext cx="804333" cy="1047750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787856" y="1308334"/>
            <a:ext cx="804333" cy="4550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2"/>
            <a:endCxn id="17" idx="1"/>
          </p:cNvCxnSpPr>
          <p:nvPr/>
        </p:nvCxnSpPr>
        <p:spPr>
          <a:xfrm>
            <a:off x="7190023" y="1763418"/>
            <a:ext cx="0" cy="293660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2" name="Straight Arrow Connector 21"/>
          <p:cNvCxnSpPr>
            <a:stCxn id="9" idx="3"/>
            <a:endCxn id="11" idx="1"/>
          </p:cNvCxnSpPr>
          <p:nvPr/>
        </p:nvCxnSpPr>
        <p:spPr>
          <a:xfrm>
            <a:off x="1717532" y="1535876"/>
            <a:ext cx="1984426" cy="63379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9697" y="3235292"/>
            <a:ext cx="93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Peer 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75400" y="5855285"/>
            <a:ext cx="93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Peer 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38456" y="3877269"/>
            <a:ext cx="93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Peer 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17502" y="5971982"/>
            <a:ext cx="93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Peer 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24354" y="3251571"/>
            <a:ext cx="93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Peer E</a:t>
            </a:r>
          </a:p>
        </p:txBody>
      </p:sp>
      <p:cxnSp>
        <p:nvCxnSpPr>
          <p:cNvPr id="30" name="Straight Arrow Connector 29"/>
          <p:cNvCxnSpPr>
            <a:endCxn id="18" idx="1"/>
          </p:cNvCxnSpPr>
          <p:nvPr/>
        </p:nvCxnSpPr>
        <p:spPr>
          <a:xfrm flipV="1">
            <a:off x="4506291" y="1535876"/>
            <a:ext cx="2281565" cy="6337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0"/>
            <a:endCxn id="18" idx="1"/>
          </p:cNvCxnSpPr>
          <p:nvPr/>
        </p:nvCxnSpPr>
        <p:spPr>
          <a:xfrm flipV="1">
            <a:off x="5583171" y="1535876"/>
            <a:ext cx="1204685" cy="25229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0"/>
            <a:endCxn id="11" idx="3"/>
          </p:cNvCxnSpPr>
          <p:nvPr/>
        </p:nvCxnSpPr>
        <p:spPr>
          <a:xfrm flipH="1" flipV="1">
            <a:off x="4506291" y="2169666"/>
            <a:ext cx="1076880" cy="18891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0"/>
            <a:endCxn id="9" idx="3"/>
          </p:cNvCxnSpPr>
          <p:nvPr/>
        </p:nvCxnSpPr>
        <p:spPr>
          <a:xfrm flipH="1" flipV="1">
            <a:off x="1717532" y="1535876"/>
            <a:ext cx="320928" cy="25229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2947" y="3991888"/>
            <a:ext cx="92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Query</a:t>
            </a:r>
          </a:p>
        </p:txBody>
      </p:sp>
      <p:cxnSp>
        <p:nvCxnSpPr>
          <p:cNvPr id="44" name="Straight Arrow Connector 43"/>
          <p:cNvCxnSpPr>
            <a:stCxn id="43" idx="3"/>
          </p:cNvCxnSpPr>
          <p:nvPr/>
        </p:nvCxnSpPr>
        <p:spPr>
          <a:xfrm>
            <a:off x="972162" y="4176554"/>
            <a:ext cx="51556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966112" y="4496010"/>
            <a:ext cx="52161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5970" y="4309415"/>
            <a:ext cx="92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Results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2038460" y="1942124"/>
            <a:ext cx="229808" cy="19672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1874770" y="1763418"/>
            <a:ext cx="263059" cy="214598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874770" y="1763419"/>
            <a:ext cx="1632857" cy="54677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4766742" y="1669150"/>
            <a:ext cx="1813076" cy="52005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5583171" y="1763418"/>
            <a:ext cx="996647" cy="211385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680865" y="2189208"/>
            <a:ext cx="902306" cy="154941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1874770" y="1487720"/>
            <a:ext cx="1632857" cy="5390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4569795" y="1487720"/>
            <a:ext cx="2010023" cy="5390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4862294" y="2310197"/>
            <a:ext cx="720877" cy="129442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583171" y="1779835"/>
            <a:ext cx="844247" cy="18247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464005" y="491892"/>
            <a:ext cx="92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Query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6957186" y="861224"/>
            <a:ext cx="0" cy="34830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83" idx="2"/>
          </p:cNvCxnSpPr>
          <p:nvPr/>
        </p:nvCxnSpPr>
        <p:spPr>
          <a:xfrm flipV="1">
            <a:off x="7541015" y="850952"/>
            <a:ext cx="229353" cy="2739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305760" y="481620"/>
            <a:ext cx="92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Results</a:t>
            </a:r>
          </a:p>
        </p:txBody>
      </p:sp>
      <p:sp>
        <p:nvSpPr>
          <p:cNvPr id="90" name="Rounded Rectangular Callout 89"/>
          <p:cNvSpPr/>
          <p:nvPr/>
        </p:nvSpPr>
        <p:spPr>
          <a:xfrm>
            <a:off x="6181885" y="3963123"/>
            <a:ext cx="2768591" cy="1213639"/>
          </a:xfrm>
          <a:prstGeom prst="wedgeRoundRectCallout">
            <a:avLst>
              <a:gd name="adj1" fmla="val -51516"/>
              <a:gd name="adj2" fmla="val -103749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/>
              <a:t>Recursion</a:t>
            </a:r>
            <a:r>
              <a:rPr lang="en-US" sz="2000"/>
              <a:t> arises naturally as peers add mappings to each other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960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6" grpId="0"/>
      <p:bldP spid="46" grpId="1"/>
      <p:bldP spid="80" grpId="0"/>
      <p:bldP spid="83" grpId="0"/>
      <p:bldP spid="90" grpId="0" animBg="1"/>
      <p:bldP spid="9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0"/>
            <a:ext cx="8229600" cy="874889"/>
          </a:xfrm>
        </p:spPr>
        <p:txBody>
          <a:bodyPr>
            <a:normAutofit/>
          </a:bodyPr>
          <a:lstStyle/>
          <a:p>
            <a:r>
              <a:rPr lang="en-US" sz="3600"/>
              <a:t>How to Specify Mappings?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444"/>
            <a:ext cx="8229600" cy="5531556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/>
              <a:t>Many flavors of mapping specifications: LAV, GAV, GLAV, P2P, “sound” versus “exact”, ...</a:t>
            </a:r>
          </a:p>
          <a:p>
            <a:pPr>
              <a:spcAft>
                <a:spcPts val="1200"/>
              </a:spcAft>
            </a:pPr>
            <a:r>
              <a:rPr lang="en-US" sz="2800"/>
              <a:t>Unifying formalism: </a:t>
            </a:r>
            <a:r>
              <a:rPr lang="en-US" sz="2800" b="1"/>
              <a:t>integrity constraints</a:t>
            </a:r>
          </a:p>
          <a:p>
            <a:pPr lvl="1">
              <a:spcAft>
                <a:spcPts val="1200"/>
              </a:spcAft>
            </a:pPr>
            <a:r>
              <a:rPr lang="en-US" sz="2400"/>
              <a:t>different flavors of specifications correspond to different classes of integrity constraints </a:t>
            </a:r>
          </a:p>
          <a:p>
            <a:pPr>
              <a:spcAft>
                <a:spcPts val="1200"/>
              </a:spcAft>
            </a:pPr>
            <a:r>
              <a:rPr lang="en-US" sz="2800"/>
              <a:t>We focus on mappings specified using </a:t>
            </a:r>
            <a:r>
              <a:rPr lang="en-US" sz="2800" b="1"/>
              <a:t>tuple-generating dependencies</a:t>
            </a:r>
            <a:r>
              <a:rPr lang="en-US" sz="2800"/>
              <a:t> (a kind of integrity constraint)</a:t>
            </a:r>
          </a:p>
          <a:p>
            <a:pPr>
              <a:spcAft>
                <a:spcPts val="1200"/>
              </a:spcAft>
            </a:pPr>
            <a:r>
              <a:rPr lang="en-US" sz="2800"/>
              <a:t>These capture (sound) LAV and GAV as special cases, and much of GLAV and P2P as well</a:t>
            </a:r>
          </a:p>
          <a:p>
            <a:pPr lvl="1">
              <a:spcAft>
                <a:spcPts val="1200"/>
              </a:spcAft>
            </a:pPr>
            <a:r>
              <a:rPr lang="en-US" sz="2400"/>
              <a:t>and, close relationship with Datalog!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36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0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/>
              <a:t>Logical Schema Mappings via</a:t>
            </a:r>
            <a:br>
              <a:rPr lang="en-US" sz="3600"/>
            </a:br>
            <a:r>
              <a:rPr lang="en-US" sz="3600"/>
              <a:t>Tuple-Generating Dependencies (tgds)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73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800"/>
              <a:t>A </a:t>
            </a:r>
            <a:r>
              <a:rPr lang="en-US" sz="2800" b="1"/>
              <a:t>tuple-generating dependency</a:t>
            </a:r>
            <a:r>
              <a:rPr lang="en-US" sz="2800"/>
              <a:t> (</a:t>
            </a:r>
            <a:r>
              <a:rPr lang="en-US" sz="2800" b="1"/>
              <a:t>tgd</a:t>
            </a:r>
            <a:r>
              <a:rPr lang="en-US" sz="2800"/>
              <a:t>) is a first-order constraint of the form</a:t>
            </a:r>
          </a:p>
          <a:p>
            <a:endParaRPr lang="en-US" sz="2800"/>
          </a:p>
          <a:p>
            <a:pPr marL="0" indent="0">
              <a:buNone/>
            </a:pPr>
            <a:r>
              <a:rPr lang="en-US" sz="200"/>
              <a:t> </a:t>
            </a:r>
          </a:p>
          <a:p>
            <a:pPr marL="0" indent="0">
              <a:buNone/>
            </a:pPr>
            <a:r>
              <a:rPr lang="en-US" sz="2800"/>
              <a:t>     where </a:t>
            </a:r>
            <a:r>
              <a:rPr lang="en-US" sz="2800">
                <a:latin typeface="Cambria Math"/>
                <a:cs typeface="Cambria Math"/>
              </a:rPr>
              <a:t>ϕ </a:t>
            </a:r>
            <a:r>
              <a:rPr lang="en-US" sz="2800"/>
              <a:t>and </a:t>
            </a:r>
            <a:r>
              <a:rPr lang="en-US" sz="2800">
                <a:latin typeface="Cambria Math"/>
                <a:cs typeface="Cambria Math"/>
              </a:rPr>
              <a:t>ψ </a:t>
            </a:r>
            <a:r>
              <a:rPr lang="en-US" sz="2800"/>
              <a:t>are </a:t>
            </a:r>
            <a:r>
              <a:rPr lang="en-US" sz="2800" b="1"/>
              <a:t>conjunctions</a:t>
            </a:r>
            <a:r>
              <a:rPr lang="en-US" sz="2800"/>
              <a:t> of relational atoms</a:t>
            </a:r>
          </a:p>
          <a:p>
            <a:pPr marL="0" indent="0">
              <a:buNone/>
            </a:pPr>
            <a:endParaRPr lang="en-US" sz="1050"/>
          </a:p>
          <a:p>
            <a:pPr marL="0" indent="0">
              <a:buNone/>
            </a:pPr>
            <a:r>
              <a:rPr lang="en-US" sz="2800"/>
              <a:t>For example: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r>
              <a:rPr lang="en-US" sz="2800"/>
              <a:t>“The name and address of every </a:t>
            </a:r>
            <a:r>
              <a:rPr lang="en-US" sz="2800" b="1"/>
              <a:t>employee</a:t>
            </a:r>
            <a:r>
              <a:rPr lang="en-US" sz="2800"/>
              <a:t> should also be recorded in the </a:t>
            </a:r>
            <a:r>
              <a:rPr lang="en-US" sz="2800" b="1"/>
              <a:t>name</a:t>
            </a:r>
            <a:r>
              <a:rPr lang="en-US" sz="2800"/>
              <a:t> and </a:t>
            </a:r>
            <a:r>
              <a:rPr lang="en-US" sz="2800" b="1"/>
              <a:t>address</a:t>
            </a:r>
            <a:r>
              <a:rPr lang="en-US" sz="2800"/>
              <a:t> tables, indexed by ssn.”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63802" y="4339178"/>
            <a:ext cx="6613436" cy="973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>
                <a:solidFill>
                  <a:srgbClr val="FF0000"/>
                </a:solidFill>
                <a:latin typeface="Cambria Math"/>
                <a:cs typeface="Cambria Math"/>
              </a:rPr>
              <a:t>∀</a:t>
            </a:r>
            <a:r>
              <a:rPr lang="en-US" sz="2400">
                <a:solidFill>
                  <a:srgbClr val="FF0000"/>
                </a:solidFill>
              </a:rPr>
              <a:t> Eid, Name, Addr  </a:t>
            </a:r>
            <a:r>
              <a:rPr lang="en-US" sz="2400" b="1"/>
              <a:t>employee</a:t>
            </a:r>
            <a:r>
              <a:rPr lang="en-US" sz="2400"/>
              <a:t>(Eid, Name, Addr) </a:t>
            </a:r>
            <a:r>
              <a:rPr lang="en-US" sz="2400">
                <a:latin typeface="Cambria Math"/>
                <a:cs typeface="Cambria Math"/>
              </a:rPr>
              <a:t>→ </a:t>
            </a:r>
          </a:p>
          <a:p>
            <a:pPr marL="0" indent="0" algn="ctr">
              <a:buFont typeface="Arial"/>
              <a:buNone/>
            </a:pPr>
            <a:r>
              <a:rPr lang="en-US" sz="2400">
                <a:solidFill>
                  <a:srgbClr val="FF0000"/>
                </a:solidFill>
                <a:latin typeface="Cambria Math"/>
                <a:cs typeface="Cambria Math"/>
              </a:rPr>
              <a:t>∃ </a:t>
            </a:r>
            <a:r>
              <a:rPr lang="en-US" sz="2400">
                <a:solidFill>
                  <a:srgbClr val="FF0000"/>
                </a:solidFill>
              </a:rPr>
              <a:t>Ssn  </a:t>
            </a:r>
            <a:r>
              <a:rPr lang="en-US" sz="2400" b="1"/>
              <a:t>name</a:t>
            </a:r>
            <a:r>
              <a:rPr lang="en-US" sz="2400"/>
              <a:t>(Ssn, Name) </a:t>
            </a:r>
            <a:r>
              <a:rPr lang="en-US" sz="2400">
                <a:latin typeface="Cambria Math"/>
                <a:cs typeface="Cambria Math"/>
              </a:rPr>
              <a:t>∧</a:t>
            </a:r>
            <a:r>
              <a:rPr lang="en-US" sz="2400"/>
              <a:t> </a:t>
            </a:r>
            <a:r>
              <a:rPr lang="en-US" sz="2400" b="1"/>
              <a:t>address</a:t>
            </a:r>
            <a:r>
              <a:rPr lang="en-US" sz="2400"/>
              <a:t>(Ssn, Addr)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63802" y="2577506"/>
            <a:ext cx="6613435" cy="503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>
                <a:solidFill>
                  <a:srgbClr val="FF0000"/>
                </a:solidFill>
                <a:latin typeface="Cambria Math"/>
                <a:cs typeface="Cambria Math"/>
              </a:rPr>
              <a:t>∀X </a:t>
            </a:r>
            <a:r>
              <a:rPr lang="en-US" sz="2400">
                <a:latin typeface="Cambria Math"/>
                <a:cs typeface="Cambria Math"/>
              </a:rPr>
              <a:t>ϕ(</a:t>
            </a:r>
            <a:r>
              <a:rPr lang="en-US" sz="2400" b="1">
                <a:latin typeface="Cambria Math"/>
                <a:cs typeface="Cambria Math"/>
              </a:rPr>
              <a:t>X</a:t>
            </a:r>
            <a:r>
              <a:rPr lang="en-US" sz="2400">
                <a:latin typeface="Cambria Math"/>
                <a:cs typeface="Cambria Math"/>
              </a:rPr>
              <a:t>) → </a:t>
            </a:r>
            <a:r>
              <a:rPr lang="en-US" sz="2400">
                <a:solidFill>
                  <a:srgbClr val="FF0000"/>
                </a:solidFill>
                <a:latin typeface="Cambria Math"/>
                <a:cs typeface="Cambria Math"/>
              </a:rPr>
              <a:t>∃</a:t>
            </a:r>
            <a:r>
              <a:rPr lang="en-US" sz="2400" b="1">
                <a:solidFill>
                  <a:srgbClr val="FF0000"/>
                </a:solidFill>
                <a:latin typeface="Cambria Math"/>
                <a:cs typeface="Cambria Math"/>
              </a:rPr>
              <a:t>Y</a:t>
            </a:r>
            <a:r>
              <a:rPr lang="en-US" sz="240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lang="en-US" sz="2400">
                <a:latin typeface="Cambria Math"/>
                <a:cs typeface="Cambria Math"/>
              </a:rPr>
              <a:t>ψ(</a:t>
            </a:r>
            <a:r>
              <a:rPr lang="en-US" sz="2400" b="1">
                <a:latin typeface="Cambria Math"/>
                <a:cs typeface="Cambria Math"/>
              </a:rPr>
              <a:t>X</a:t>
            </a:r>
            <a:r>
              <a:rPr lang="en-US" sz="2400">
                <a:latin typeface="Cambria Math"/>
                <a:cs typeface="Cambria Math"/>
              </a:rPr>
              <a:t>,</a:t>
            </a:r>
            <a:r>
              <a:rPr lang="en-US" sz="2400" b="1">
                <a:latin typeface="Cambria Math"/>
                <a:cs typeface="Cambria Math"/>
              </a:rPr>
              <a:t>Y</a:t>
            </a:r>
            <a:r>
              <a:rPr lang="en-US" sz="2400">
                <a:latin typeface="Cambria Math"/>
                <a:cs typeface="Cambria Math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835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Today’s Tutorial, or,</a:t>
            </a:r>
            <a:br>
              <a:rPr lang="en-US" sz="3600"/>
            </a:br>
            <a:r>
              <a:rPr lang="en-US" sz="3600"/>
              <a:t>Datalog: Taste it Again for the First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8244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We review the basics and examine several of these recent applications</a:t>
            </a:r>
          </a:p>
          <a:p>
            <a:pPr>
              <a:spcAft>
                <a:spcPts val="1200"/>
              </a:spcAft>
            </a:pPr>
            <a:r>
              <a:rPr lang="en-US" dirty="0"/>
              <a:t>Theme #1: </a:t>
            </a:r>
            <a:r>
              <a:rPr lang="en-US" i="1" dirty="0"/>
              <a:t>lots </a:t>
            </a:r>
            <a:r>
              <a:rPr lang="en-US" dirty="0"/>
              <a:t>of compelling applications, if we look beyond payroll / bill-of-materials / ...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of the most interesting work coming from </a:t>
            </a:r>
            <a:r>
              <a:rPr lang="en-US" i="1" dirty="0"/>
              <a:t>outside</a:t>
            </a:r>
            <a:r>
              <a:rPr lang="en-US" dirty="0"/>
              <a:t> databases community!</a:t>
            </a:r>
          </a:p>
          <a:p>
            <a:pPr>
              <a:spcAft>
                <a:spcPts val="1200"/>
              </a:spcAft>
            </a:pPr>
            <a:r>
              <a:rPr lang="en-US" dirty="0"/>
              <a:t>Theme #2: language extensions usually needed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go from a toy language to something really usable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04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776"/>
            <a:ext cx="8229600" cy="578605"/>
          </a:xfrm>
        </p:spPr>
        <p:txBody>
          <a:bodyPr>
            <a:noAutofit/>
          </a:bodyPr>
          <a:lstStyle/>
          <a:p>
            <a:r>
              <a:rPr lang="en-US" sz="3200"/>
              <a:t>What Answers Should Queries Return?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90" y="988797"/>
            <a:ext cx="8686800" cy="846666"/>
          </a:xfrm>
        </p:spPr>
        <p:txBody>
          <a:bodyPr>
            <a:normAutofit/>
          </a:bodyPr>
          <a:lstStyle/>
          <a:p>
            <a:r>
              <a:rPr lang="en-US" sz="2000" b="1"/>
              <a:t>Challenge</a:t>
            </a:r>
            <a:r>
              <a:rPr lang="en-US" sz="2000"/>
              <a:t>: constraints leave problem “under-defined”: for given local source instance, many possible mediated instances may satisfy the constraints.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74182" y="1799177"/>
            <a:ext cx="5708651" cy="9045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>
                <a:solidFill>
                  <a:srgbClr val="FF0000"/>
                </a:solidFill>
                <a:latin typeface="Cambria Math"/>
                <a:cs typeface="Cambria Math"/>
              </a:rPr>
              <a:t>∀</a:t>
            </a:r>
            <a:r>
              <a:rPr lang="en-US" sz="2000">
                <a:solidFill>
                  <a:srgbClr val="FF0000"/>
                </a:solidFill>
              </a:rPr>
              <a:t> Eid, Name, Addr  </a:t>
            </a:r>
            <a:r>
              <a:rPr lang="en-US" sz="2000" b="1"/>
              <a:t>employee</a:t>
            </a:r>
            <a:r>
              <a:rPr lang="en-US" sz="2000"/>
              <a:t>(Eid, Name, Addr) </a:t>
            </a:r>
            <a:r>
              <a:rPr lang="en-US" sz="2000">
                <a:latin typeface="Cambria Math"/>
                <a:cs typeface="Cambria Math"/>
              </a:rPr>
              <a:t>→ </a:t>
            </a:r>
          </a:p>
          <a:p>
            <a:pPr marL="0" indent="0" algn="ctr">
              <a:buFont typeface="Arial"/>
              <a:buNone/>
            </a:pPr>
            <a:r>
              <a:rPr lang="en-US" sz="2000">
                <a:solidFill>
                  <a:srgbClr val="FF0000"/>
                </a:solidFill>
                <a:latin typeface="Cambria Math"/>
                <a:cs typeface="Cambria Math"/>
              </a:rPr>
              <a:t>∃ </a:t>
            </a:r>
            <a:r>
              <a:rPr lang="en-US" sz="2000">
                <a:solidFill>
                  <a:srgbClr val="FF0000"/>
                </a:solidFill>
              </a:rPr>
              <a:t>Ssn  </a:t>
            </a:r>
            <a:r>
              <a:rPr lang="en-US" sz="2000" b="1"/>
              <a:t>name</a:t>
            </a:r>
            <a:r>
              <a:rPr lang="en-US" sz="2000"/>
              <a:t>(Ssn, Name) </a:t>
            </a:r>
            <a:r>
              <a:rPr lang="en-US" sz="2000">
                <a:latin typeface="Cambria Math"/>
                <a:cs typeface="Cambria Math"/>
              </a:rPr>
              <a:t>∧</a:t>
            </a:r>
            <a:r>
              <a:rPr lang="en-US" sz="2000"/>
              <a:t> </a:t>
            </a:r>
            <a:r>
              <a:rPr lang="en-US" sz="2000" b="1"/>
              <a:t>address</a:t>
            </a:r>
            <a:r>
              <a:rPr lang="en-US" sz="2000"/>
              <a:t>(Ssn, Addr)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40739688"/>
              </p:ext>
            </p:extLst>
          </p:nvPr>
        </p:nvGraphicFramePr>
        <p:xfrm>
          <a:off x="598793" y="3532115"/>
          <a:ext cx="2106312" cy="741680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414605"/>
                <a:gridCol w="630481"/>
                <a:gridCol w="10612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 Main 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16 Elm St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9991" y="3108786"/>
            <a:ext cx="170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employee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00359495"/>
              </p:ext>
            </p:extLst>
          </p:nvPr>
        </p:nvGraphicFramePr>
        <p:xfrm>
          <a:off x="3783059" y="3478118"/>
          <a:ext cx="1584589" cy="100584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877017"/>
                <a:gridCol w="707572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050-66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Alice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/>
                        <a:t>010-12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Bob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/>
                        <a:t>040-66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Carol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98466" y="3112277"/>
            <a:ext cx="1132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name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5290" y="3112277"/>
            <a:ext cx="1132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name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2654584"/>
              </p:ext>
            </p:extLst>
          </p:nvPr>
        </p:nvGraphicFramePr>
        <p:xfrm>
          <a:off x="5986445" y="3478118"/>
          <a:ext cx="1376260" cy="67056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534075"/>
                <a:gridCol w="84218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i="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Alice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i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Bob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2474473"/>
              </p:ext>
            </p:extLst>
          </p:nvPr>
        </p:nvGraphicFramePr>
        <p:xfrm>
          <a:off x="3420094" y="4922813"/>
          <a:ext cx="2029962" cy="100584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871287"/>
                <a:gridCol w="1158675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050-66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 Main St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/>
                        <a:t>010-12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16 Elm</a:t>
                      </a:r>
                      <a:r>
                        <a:rPr lang="en-US" sz="1600" baseline="0"/>
                        <a:t> St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/>
                        <a:t>040-66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7 11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baseline="0" dirty="0"/>
                        <a:t> Ave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98466" y="4479196"/>
            <a:ext cx="1132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address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699320"/>
              </p:ext>
            </p:extLst>
          </p:nvPr>
        </p:nvGraphicFramePr>
        <p:xfrm>
          <a:off x="5918302" y="4922813"/>
          <a:ext cx="1788784" cy="67056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496992"/>
                <a:gridCol w="1291792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i="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 Main St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i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 Elm</a:t>
                      </a:r>
                      <a:r>
                        <a:rPr lang="en-US" sz="1600" baseline="0" dirty="0"/>
                        <a:t> St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25290" y="4479196"/>
            <a:ext cx="1132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address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0159" y="2740034"/>
            <a:ext cx="24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LOCAL SOURCE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65554" y="2750520"/>
            <a:ext cx="178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MEDIATED DB #1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97207" y="2740034"/>
            <a:ext cx="178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MEDIATED DB #2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97576" y="3433928"/>
            <a:ext cx="66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...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9833" y="1973038"/>
            <a:ext cx="170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CONSTRAINT: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0491" y="6104060"/>
            <a:ext cx="151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QUERY: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22205" y="2753689"/>
            <a:ext cx="101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...ETC...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97576" y="4702050"/>
            <a:ext cx="66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...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069432" y="6104060"/>
            <a:ext cx="5416358" cy="467685"/>
          </a:xfrm>
          <a:prstGeom prst="roundRect">
            <a:avLst>
              <a:gd name="adj" fmla="val 4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q</a:t>
            </a:r>
            <a:r>
              <a:rPr lang="en-US" sz="2000" dirty="0" err="1" smtClean="0">
                <a:solidFill>
                  <a:schemeClr val="tx1"/>
                </a:solidFill>
              </a:rPr>
              <a:t>(Name) &lt;- </a:t>
            </a:r>
            <a:r>
              <a:rPr lang="en-US" sz="2000" b="1" dirty="0" err="1" smtClean="0">
                <a:solidFill>
                  <a:schemeClr val="tx1"/>
                </a:solidFill>
              </a:rPr>
              <a:t>name</a:t>
            </a:r>
            <a:r>
              <a:rPr lang="en-US" sz="2000" dirty="0" err="1" smtClean="0">
                <a:solidFill>
                  <a:schemeClr val="tx1"/>
                </a:solidFill>
              </a:rPr>
              <a:t>(Ssn, Name), </a:t>
            </a:r>
            <a:r>
              <a:rPr lang="en-US" sz="2000" b="1" dirty="0" err="1" smtClean="0">
                <a:solidFill>
                  <a:schemeClr val="tx1"/>
                </a:solidFill>
              </a:rPr>
              <a:t>address</a:t>
            </a:r>
            <a:r>
              <a:rPr lang="en-US" sz="2000" dirty="0" err="1" smtClean="0">
                <a:solidFill>
                  <a:schemeClr val="tx1"/>
                </a:solidFill>
              </a:rPr>
              <a:t>(Ssn, _).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98793" y="4702050"/>
            <a:ext cx="2106312" cy="777093"/>
          </a:xfrm>
          <a:prstGeom prst="wedgeRoundRectCallout">
            <a:avLst>
              <a:gd name="adj1" fmla="val 57263"/>
              <a:gd name="adj2" fmla="val 104573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/>
              <a:t>What </a:t>
            </a:r>
            <a:r>
              <a:rPr lang="en-US" sz="2000"/>
              <a:t>answers should q return?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6819978" y="4922814"/>
            <a:ext cx="2106312" cy="1005840"/>
          </a:xfrm>
          <a:prstGeom prst="wedgeRoundRectCallout">
            <a:avLst>
              <a:gd name="adj1" fmla="val -61605"/>
              <a:gd name="adj2" fmla="val -116029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/>
              <a:t>Which</a:t>
            </a:r>
            <a:r>
              <a:rPr lang="en-US" sz="2000"/>
              <a:t> mediated DB should be materialized?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387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/>
      <p:bldP spid="12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6" grpId="0" animBg="1"/>
      <p:bldP spid="5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59" y="1"/>
            <a:ext cx="8229600" cy="724734"/>
          </a:xfrm>
        </p:spPr>
        <p:txBody>
          <a:bodyPr>
            <a:normAutofit/>
          </a:bodyPr>
          <a:lstStyle/>
          <a:p>
            <a:r>
              <a:rPr lang="en-US" sz="3600"/>
              <a:t>Certain Answers Semantics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0552576"/>
              </p:ext>
            </p:extLst>
          </p:nvPr>
        </p:nvGraphicFramePr>
        <p:xfrm>
          <a:off x="612531" y="2480411"/>
          <a:ext cx="2106312" cy="741680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414605"/>
                <a:gridCol w="630481"/>
                <a:gridCol w="10612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 Main 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16 Elm St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3729" y="2057082"/>
            <a:ext cx="1703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employee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2452164"/>
              </p:ext>
            </p:extLst>
          </p:nvPr>
        </p:nvGraphicFramePr>
        <p:xfrm>
          <a:off x="3780915" y="2426414"/>
          <a:ext cx="1595551" cy="100584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883084"/>
                <a:gridCol w="71246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050-66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Alice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/>
                        <a:t>010-12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Bob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/>
                        <a:t>040-66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Carol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12482" y="2060573"/>
            <a:ext cx="113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2765" y="2060573"/>
            <a:ext cx="113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name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1255617"/>
              </p:ext>
            </p:extLst>
          </p:nvPr>
        </p:nvGraphicFramePr>
        <p:xfrm>
          <a:off x="6077401" y="2426414"/>
          <a:ext cx="1303145" cy="67056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505702"/>
                <a:gridCol w="797443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i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Alice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i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Bob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03931435"/>
              </p:ext>
            </p:extLst>
          </p:nvPr>
        </p:nvGraphicFramePr>
        <p:xfrm>
          <a:off x="3575127" y="3871109"/>
          <a:ext cx="2007126" cy="100584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861486"/>
                <a:gridCol w="114564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050-66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 Main St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/>
                        <a:t>010-12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 Elm</a:t>
                      </a:r>
                      <a:r>
                        <a:rPr lang="en-US" sz="1600" baseline="0" dirty="0"/>
                        <a:t> St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/>
                        <a:t>040-66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7 11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baseline="0" dirty="0"/>
                        <a:t> Ave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12482" y="3427492"/>
            <a:ext cx="113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address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6955442"/>
              </p:ext>
            </p:extLst>
          </p:nvPr>
        </p:nvGraphicFramePr>
        <p:xfrm>
          <a:off x="5900827" y="3871109"/>
          <a:ext cx="1656292" cy="67056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460181"/>
                <a:gridCol w="1196111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i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 Main St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i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 Elm</a:t>
                      </a:r>
                      <a:r>
                        <a:rPr lang="en-US" sz="1600" baseline="0" dirty="0"/>
                        <a:t> St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62765" y="3427492"/>
            <a:ext cx="113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address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897" y="1688330"/>
            <a:ext cx="2423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LOCAL SOURCE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52197" y="1684704"/>
            <a:ext cx="2052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MEDIATED DB #1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26279" y="1688330"/>
            <a:ext cx="2205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MEDIATED DB #2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11314" y="2382224"/>
            <a:ext cx="66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0159" y="3440511"/>
            <a:ext cx="1513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QUERY: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35943" y="1701985"/>
            <a:ext cx="1016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...ETC...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1314" y="3650346"/>
            <a:ext cx="66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...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99629" y="3840544"/>
            <a:ext cx="2816481" cy="1112456"/>
          </a:xfrm>
          <a:prstGeom prst="roundRect">
            <a:avLst>
              <a:gd name="adj" fmla="val 4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rgbClr val="000000"/>
                </a:solidFill>
              </a:rPr>
              <a:t>q</a:t>
            </a:r>
            <a:r>
              <a:rPr lang="en-US" sz="2000" dirty="0" err="1" smtClean="0">
                <a:solidFill>
                  <a:schemeClr val="tx1"/>
                </a:solidFill>
              </a:rPr>
              <a:t>(Name) &lt;-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    </a:t>
            </a:r>
            <a:r>
              <a:rPr lang="en-US" sz="2000" b="1" dirty="0" err="1" smtClean="0">
                <a:solidFill>
                  <a:schemeClr val="tx1"/>
                </a:solidFill>
              </a:rPr>
              <a:t>name</a:t>
            </a:r>
            <a:r>
              <a:rPr lang="en-US" sz="2000" dirty="0" err="1" smtClean="0">
                <a:solidFill>
                  <a:schemeClr val="tx1"/>
                </a:solidFill>
              </a:rPr>
              <a:t>(Ssn, Name),</a:t>
            </a:r>
          </a:p>
          <a:p>
            <a:r>
              <a:rPr lang="en-US" sz="2000" b="1" dirty="0" err="1">
                <a:solidFill>
                  <a:schemeClr val="tx1"/>
                </a:solidFill>
              </a:rPr>
              <a:t>    </a:t>
            </a:r>
            <a:r>
              <a:rPr lang="en-US" sz="2000" b="1" dirty="0" err="1" smtClean="0">
                <a:solidFill>
                  <a:schemeClr val="tx1"/>
                </a:solidFill>
              </a:rPr>
              <a:t>address</a:t>
            </a:r>
            <a:r>
              <a:rPr lang="en-US" sz="2000" dirty="0" err="1" smtClean="0">
                <a:solidFill>
                  <a:schemeClr val="tx1"/>
                </a:solidFill>
              </a:rPr>
              <a:t>(Ssn, _).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5325510"/>
              </p:ext>
            </p:extLst>
          </p:nvPr>
        </p:nvGraphicFramePr>
        <p:xfrm>
          <a:off x="4323490" y="5401839"/>
          <a:ext cx="613192" cy="100584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613192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/>
                        <a:t>Alice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/>
                        <a:t>Bob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Carol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064730" y="5032507"/>
            <a:ext cx="113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q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6742421"/>
              </p:ext>
            </p:extLst>
          </p:nvPr>
        </p:nvGraphicFramePr>
        <p:xfrm>
          <a:off x="6282536" y="5409099"/>
          <a:ext cx="613192" cy="67056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613192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/>
                        <a:t>Alice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/>
                        <a:t>Bob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023776" y="5027672"/>
            <a:ext cx="113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q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11314" y="5252510"/>
            <a:ext cx="66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...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2149146"/>
              </p:ext>
            </p:extLst>
          </p:nvPr>
        </p:nvGraphicFramePr>
        <p:xfrm>
          <a:off x="2211050" y="5563561"/>
          <a:ext cx="613192" cy="67056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613192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/>
                        <a:t>Alice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/>
                        <a:t>Bob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298346" y="5053878"/>
            <a:ext cx="258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certain answers to q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14096" y="5382371"/>
            <a:ext cx="6376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mbria Math"/>
                <a:cs typeface="Cambria Math"/>
              </a:rPr>
              <a:t>=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63794" y="5375357"/>
            <a:ext cx="4682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/>
              <a:t>∩</a:t>
            </a:r>
            <a:endParaRPr lang="en-US" sz="3200"/>
          </a:p>
        </p:txBody>
      </p:sp>
      <p:sp>
        <p:nvSpPr>
          <p:cNvPr id="33" name="TextBox 32"/>
          <p:cNvSpPr txBox="1"/>
          <p:nvPr/>
        </p:nvSpPr>
        <p:spPr>
          <a:xfrm>
            <a:off x="7278432" y="5329520"/>
            <a:ext cx="4682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/>
              <a:t>∩</a:t>
            </a:r>
            <a:endParaRPr lang="en-US" sz="3200"/>
          </a:p>
        </p:txBody>
      </p:sp>
      <p:sp>
        <p:nvSpPr>
          <p:cNvPr id="3" name="TextBox 2"/>
          <p:cNvSpPr txBox="1"/>
          <p:nvPr/>
        </p:nvSpPr>
        <p:spPr>
          <a:xfrm>
            <a:off x="298061" y="724734"/>
            <a:ext cx="8531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Basic idea</a:t>
            </a:r>
            <a:r>
              <a:rPr lang="en-US" sz="2400"/>
              <a:t>: query should return those answers that would be present for </a:t>
            </a:r>
            <a:r>
              <a:rPr lang="en-US" sz="2400" b="1"/>
              <a:t>any </a:t>
            </a:r>
            <a:r>
              <a:rPr lang="en-US" sz="2400"/>
              <a:t>mediated DB instance (satisfying the constraints).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153097" y="5634706"/>
            <a:ext cx="724380" cy="26413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153097" y="5912897"/>
            <a:ext cx="710189" cy="276230"/>
          </a:xfrm>
          <a:prstGeom prst="round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248587" y="5478448"/>
            <a:ext cx="724380" cy="26413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248587" y="5756639"/>
            <a:ext cx="710189" cy="276230"/>
          </a:xfrm>
          <a:prstGeom prst="round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222060" y="5479344"/>
            <a:ext cx="724380" cy="26413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222060" y="5757535"/>
            <a:ext cx="710189" cy="276230"/>
          </a:xfrm>
          <a:prstGeom prst="round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043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 animBg="1"/>
      <p:bldP spid="25" grpId="0"/>
      <p:bldP spid="27" grpId="0"/>
      <p:bldP spid="28" grpId="0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0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/>
              <a:t>Computing the Certain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334"/>
            <a:ext cx="8229600" cy="522816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/>
              <a:t>A number of methods have been developed</a:t>
            </a:r>
          </a:p>
          <a:p>
            <a:pPr lvl="1">
              <a:spcAft>
                <a:spcPts val="1200"/>
              </a:spcAft>
            </a:pPr>
            <a:r>
              <a:rPr lang="en-US"/>
              <a:t>Bucket algorithm </a:t>
            </a:r>
            <a:r>
              <a:rPr lang="en-US" sz="2000"/>
              <a:t>[Levy+ 1996]</a:t>
            </a:r>
            <a:endParaRPr lang="en-US"/>
          </a:p>
          <a:p>
            <a:pPr lvl="1">
              <a:spcAft>
                <a:spcPts val="1200"/>
              </a:spcAft>
            </a:pPr>
            <a:r>
              <a:rPr lang="en-US"/>
              <a:t>Minicon </a:t>
            </a:r>
            <a:r>
              <a:rPr lang="en-US" sz="2000"/>
              <a:t>[Pottinger &amp; Halevy 2000]</a:t>
            </a:r>
          </a:p>
          <a:p>
            <a:pPr lvl="1">
              <a:spcAft>
                <a:spcPts val="1200"/>
              </a:spcAft>
            </a:pPr>
            <a:r>
              <a:rPr lang="en-US"/>
              <a:t>Inverse rules method </a:t>
            </a:r>
            <a:r>
              <a:rPr lang="en-US" sz="2000"/>
              <a:t>[Duschka &amp; Genesereth 1997]</a:t>
            </a:r>
          </a:p>
          <a:p>
            <a:pPr lvl="1">
              <a:spcAft>
                <a:spcPts val="1200"/>
              </a:spcAft>
            </a:pPr>
            <a:r>
              <a:rPr lang="en-US"/>
              <a:t>...</a:t>
            </a:r>
          </a:p>
          <a:p>
            <a:pPr>
              <a:spcAft>
                <a:spcPts val="1200"/>
              </a:spcAft>
            </a:pPr>
            <a:r>
              <a:rPr lang="en-US"/>
              <a:t>We focus on the Datalog-based </a:t>
            </a:r>
            <a:r>
              <a:rPr lang="en-US" b="1"/>
              <a:t>inverse rules method</a:t>
            </a:r>
            <a:endParaRPr lang="en-US"/>
          </a:p>
          <a:p>
            <a:pPr>
              <a:spcAft>
                <a:spcPts val="1200"/>
              </a:spcAft>
            </a:pPr>
            <a:r>
              <a:rPr lang="en-US"/>
              <a:t>Same method works for both virtual data integration, and materialized data exchange</a:t>
            </a:r>
          </a:p>
          <a:p>
            <a:pPr lvl="1">
              <a:spcAft>
                <a:spcPts val="1200"/>
              </a:spcAft>
            </a:pPr>
            <a:r>
              <a:rPr lang="en-US"/>
              <a:t>Assuming constraints are given by tgds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11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7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/>
              <a:t>Inverse Rules: Computing Certain Answers </a:t>
            </a:r>
            <a:br>
              <a:rPr lang="en-US" sz="3600"/>
            </a:br>
            <a:r>
              <a:rPr lang="en-US" sz="3600"/>
              <a:t>with Datalog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2918"/>
            <a:ext cx="8229600" cy="518230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Basic idea: a </a:t>
            </a:r>
            <a:r>
              <a:rPr lang="en-US" sz="2400" dirty="0" err="1"/>
              <a:t>tgd</a:t>
            </a:r>
            <a:r>
              <a:rPr lang="en-US" sz="2400" dirty="0"/>
              <a:t> looks a lot like a </a:t>
            </a:r>
            <a:r>
              <a:rPr lang="en-US" sz="2400" dirty="0" err="1"/>
              <a:t>Datalog</a:t>
            </a:r>
            <a:r>
              <a:rPr lang="en-US" sz="2400" dirty="0"/>
              <a:t> rule (or rules)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 marL="0" indent="0">
              <a:spcAft>
                <a:spcPts val="600"/>
              </a:spcAft>
              <a:buNone/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So </a:t>
            </a:r>
            <a:r>
              <a:rPr lang="en-US" sz="2400" dirty="0"/>
              <a:t>just interpret </a:t>
            </a:r>
            <a:r>
              <a:rPr lang="en-US" sz="2400" dirty="0" err="1"/>
              <a:t>tgds</a:t>
            </a:r>
            <a:r>
              <a:rPr lang="en-US" sz="2400" dirty="0"/>
              <a:t> as </a:t>
            </a:r>
            <a:r>
              <a:rPr lang="en-US" sz="2400" dirty="0" err="1"/>
              <a:t>Datalog</a:t>
            </a:r>
            <a:r>
              <a:rPr lang="en-US" sz="2400" dirty="0"/>
              <a:t> rules!  (“Inverse” rules.)  Can use these to compute the certain answers.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Why called “inverse” rules?  In work on LAV data integration, constraints written in the other direction, with sources thought of as views over the (hypothetical) mediated database instance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The catch: what to do about </a:t>
            </a:r>
            <a:r>
              <a:rPr lang="en-US" sz="2400" b="1" dirty="0"/>
              <a:t>existentially quantified variables</a:t>
            </a:r>
            <a:r>
              <a:rPr lang="en-US" sz="2400" dirty="0"/>
              <a:t>...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93483" y="1895948"/>
            <a:ext cx="6519184" cy="583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>
                <a:latin typeface="Cambria Math"/>
                <a:cs typeface="Cambria Math"/>
              </a:rPr>
              <a:t>∀</a:t>
            </a:r>
            <a:r>
              <a:rPr lang="en-US" sz="2400"/>
              <a:t> X, Y, Z </a:t>
            </a:r>
            <a:r>
              <a:rPr lang="en-US" sz="2400" b="1">
                <a:solidFill>
                  <a:srgbClr val="000000"/>
                </a:solidFill>
              </a:rPr>
              <a:t>foo</a:t>
            </a:r>
            <a:r>
              <a:rPr lang="en-US" sz="2400"/>
              <a:t>(X,Y) </a:t>
            </a:r>
            <a:r>
              <a:rPr lang="en-US" sz="2400">
                <a:latin typeface="Cambria Math"/>
                <a:cs typeface="Cambria Math"/>
              </a:rPr>
              <a:t>∧ </a:t>
            </a:r>
            <a:r>
              <a:rPr lang="en-US" sz="2400" b="1"/>
              <a:t>bar</a:t>
            </a:r>
            <a:r>
              <a:rPr lang="en-US" sz="2400"/>
              <a:t>(X,Z)</a:t>
            </a:r>
            <a:r>
              <a:rPr lang="en-US" sz="2400">
                <a:latin typeface="Cambria Math"/>
                <a:cs typeface="Cambria Math"/>
              </a:rPr>
              <a:t> → </a:t>
            </a:r>
            <a:r>
              <a:rPr lang="en-US" sz="2400" b="1"/>
              <a:t>biz</a:t>
            </a:r>
            <a:r>
              <a:rPr lang="en-US" sz="2400"/>
              <a:t>(Y,Z) </a:t>
            </a:r>
            <a:r>
              <a:rPr lang="en-US" sz="2400">
                <a:latin typeface="Cambria Math"/>
                <a:cs typeface="Cambria Math"/>
              </a:rPr>
              <a:t>∧ </a:t>
            </a:r>
            <a:r>
              <a:rPr lang="en-US" sz="2400" b="1"/>
              <a:t>baz</a:t>
            </a:r>
            <a:r>
              <a:rPr lang="en-US" sz="2400"/>
              <a:t>(Z)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93483" y="2856699"/>
            <a:ext cx="6519184" cy="832357"/>
          </a:xfrm>
          <a:prstGeom prst="roundRect">
            <a:avLst>
              <a:gd name="adj" fmla="val 4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2400" b="1" dirty="0" err="1">
                <a:solidFill>
                  <a:srgbClr val="000000"/>
                </a:solidFill>
              </a:rPr>
              <a:t>biz</a:t>
            </a:r>
            <a:r>
              <a:rPr lang="en-US" sz="2400" dirty="0" err="1">
                <a:solidFill>
                  <a:srgbClr val="000000"/>
                </a:solidFill>
              </a:rPr>
              <a:t>(X,Y,Z) &lt;- </a:t>
            </a:r>
            <a:r>
              <a:rPr lang="en-US" sz="2400" b="1" dirty="0" err="1">
                <a:solidFill>
                  <a:srgbClr val="000000"/>
                </a:solidFill>
              </a:rPr>
              <a:t>foo</a:t>
            </a:r>
            <a:r>
              <a:rPr lang="en-US" sz="2400" dirty="0" err="1">
                <a:solidFill>
                  <a:srgbClr val="000000"/>
                </a:solidFill>
              </a:rPr>
              <a:t>(X,Y), </a:t>
            </a:r>
            <a:r>
              <a:rPr lang="en-US" sz="2400" b="1" dirty="0" err="1">
                <a:solidFill>
                  <a:srgbClr val="000000"/>
                </a:solidFill>
              </a:rPr>
              <a:t>bar</a:t>
            </a:r>
            <a:r>
              <a:rPr lang="en-US" sz="2400" dirty="0" err="1">
                <a:solidFill>
                  <a:srgbClr val="000000"/>
                </a:solidFill>
              </a:rPr>
              <a:t>(X,Z).</a:t>
            </a:r>
          </a:p>
          <a:p>
            <a:pPr lvl="2"/>
            <a:r>
              <a:rPr lang="en-US" sz="2400" b="1" dirty="0" err="1">
                <a:solidFill>
                  <a:srgbClr val="000000"/>
                </a:solidFill>
              </a:rPr>
              <a:t>baz</a:t>
            </a:r>
            <a:r>
              <a:rPr lang="en-US" sz="2400" dirty="0" err="1">
                <a:solidFill>
                  <a:srgbClr val="000000"/>
                </a:solidFill>
              </a:rPr>
              <a:t>(Z) &lt;- </a:t>
            </a:r>
            <a:r>
              <a:rPr lang="en-US" sz="2400" b="1" dirty="0" err="1">
                <a:solidFill>
                  <a:srgbClr val="000000"/>
                </a:solidFill>
              </a:rPr>
              <a:t>foo</a:t>
            </a:r>
            <a:r>
              <a:rPr lang="en-US" sz="2400" dirty="0" err="1">
                <a:solidFill>
                  <a:srgbClr val="000000"/>
                </a:solidFill>
              </a:rPr>
              <a:t>(X,Y), </a:t>
            </a:r>
            <a:r>
              <a:rPr lang="en-US" sz="2400" b="1" dirty="0" err="1">
                <a:solidFill>
                  <a:srgbClr val="000000"/>
                </a:solidFill>
              </a:rPr>
              <a:t>bar</a:t>
            </a:r>
            <a:r>
              <a:rPr lang="en-US" sz="2400" dirty="0" err="1">
                <a:solidFill>
                  <a:srgbClr val="000000"/>
                </a:solidFill>
              </a:rPr>
              <a:t>(X,Z).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007817"/>
            <a:ext cx="885371" cy="374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tgd: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892984"/>
            <a:ext cx="99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Datalog rules: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801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/>
              <a:t>Inverse Rules: Computing Certain Answers </a:t>
            </a:r>
            <a:br>
              <a:rPr lang="en-US" sz="3200"/>
            </a:br>
            <a:r>
              <a:rPr lang="en-US" sz="3200"/>
              <a:t>with Datalog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1322918"/>
            <a:ext cx="9048750" cy="5244796"/>
          </a:xfrm>
        </p:spPr>
        <p:txBody>
          <a:bodyPr>
            <a:normAutofit/>
          </a:bodyPr>
          <a:lstStyle/>
          <a:p>
            <a:r>
              <a:rPr lang="en-US" sz="2400" dirty="0"/>
              <a:t>Challenge: </a:t>
            </a:r>
            <a:r>
              <a:rPr lang="en-US" sz="2400" b="1" dirty="0"/>
              <a:t>existentially quantified variables </a:t>
            </a:r>
            <a:r>
              <a:rPr lang="en-US" sz="2400" dirty="0"/>
              <a:t>in </a:t>
            </a:r>
            <a:r>
              <a:rPr lang="en-US" sz="2400" dirty="0" err="1"/>
              <a:t>tgds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Key </a:t>
            </a:r>
            <a:r>
              <a:rPr lang="en-US" sz="2400" dirty="0"/>
              <a:t>idea: use </a:t>
            </a:r>
            <a:r>
              <a:rPr lang="en-US" sz="2400" b="1" dirty="0" err="1"/>
              <a:t>Skolem</a:t>
            </a:r>
            <a:r>
              <a:rPr lang="en-US" sz="2400" b="1" dirty="0"/>
              <a:t> functions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think: “</a:t>
            </a:r>
            <a:r>
              <a:rPr lang="en-US" sz="2000" dirty="0" err="1"/>
              <a:t>memoized</a:t>
            </a:r>
            <a:r>
              <a:rPr lang="en-US" sz="2000" dirty="0"/>
              <a:t> value invention” (or “labeled nulls”)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Unlike SQL nulls, can join on </a:t>
            </a:r>
            <a:r>
              <a:rPr lang="en-US" sz="2400" dirty="0" err="1"/>
              <a:t>Skolem</a:t>
            </a:r>
            <a:r>
              <a:rPr lang="en-US" sz="2400" dirty="0"/>
              <a:t> values:</a:t>
            </a:r>
          </a:p>
          <a:p>
            <a:pPr marL="400050" lvl="1" indent="0">
              <a:buNone/>
            </a:pPr>
            <a:endParaRPr lang="en-US" sz="2000" dirty="0">
              <a:latin typeface="Lucida Console"/>
              <a:cs typeface="Lucida Console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85840" y="1905000"/>
            <a:ext cx="7190541" cy="837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>
                <a:latin typeface="Cambria Math"/>
                <a:cs typeface="Cambria Math"/>
              </a:rPr>
              <a:t>∀</a:t>
            </a:r>
            <a:r>
              <a:rPr lang="en-US" sz="2000"/>
              <a:t> Eid, Name, Addr  </a:t>
            </a:r>
            <a:r>
              <a:rPr lang="en-US" sz="2000" b="1"/>
              <a:t>employee</a:t>
            </a:r>
            <a:r>
              <a:rPr lang="en-US" sz="2000"/>
              <a:t>(Eid, Name, Addr) </a:t>
            </a:r>
            <a:r>
              <a:rPr lang="en-US" sz="2000">
                <a:latin typeface="Cambria Math"/>
                <a:cs typeface="Cambria Math"/>
              </a:rPr>
              <a:t>→ </a:t>
            </a:r>
          </a:p>
          <a:p>
            <a:pPr marL="0" indent="0" algn="ctr">
              <a:buFont typeface="Arial"/>
              <a:buNone/>
            </a:pPr>
            <a:r>
              <a:rPr lang="en-US" sz="2000">
                <a:solidFill>
                  <a:srgbClr val="FF0000"/>
                </a:solidFill>
                <a:latin typeface="Cambria Math"/>
                <a:cs typeface="Cambria Math"/>
              </a:rPr>
              <a:t>∃ </a:t>
            </a:r>
            <a:r>
              <a:rPr lang="en-US" sz="2000">
                <a:solidFill>
                  <a:srgbClr val="FF0000"/>
                </a:solidFill>
              </a:rPr>
              <a:t>Ssn  </a:t>
            </a:r>
            <a:r>
              <a:rPr lang="en-US" sz="2000" b="1"/>
              <a:t>name</a:t>
            </a:r>
            <a:r>
              <a:rPr lang="en-US" sz="2000"/>
              <a:t>(</a:t>
            </a:r>
            <a:r>
              <a:rPr lang="en-US" sz="2000">
                <a:solidFill>
                  <a:srgbClr val="FF0000"/>
                </a:solidFill>
              </a:rPr>
              <a:t>Ssn</a:t>
            </a:r>
            <a:r>
              <a:rPr lang="en-US" sz="2000"/>
              <a:t>, Name) </a:t>
            </a:r>
            <a:r>
              <a:rPr lang="en-US" sz="2000">
                <a:latin typeface="Cambria Math"/>
                <a:cs typeface="Cambria Math"/>
              </a:rPr>
              <a:t>∧</a:t>
            </a:r>
            <a:r>
              <a:rPr lang="en-US" sz="2000"/>
              <a:t> </a:t>
            </a:r>
            <a:r>
              <a:rPr lang="en-US" sz="2000" b="1"/>
              <a:t>address</a:t>
            </a:r>
            <a:r>
              <a:rPr lang="en-US" sz="2000"/>
              <a:t>(</a:t>
            </a:r>
            <a:r>
              <a:rPr lang="en-US" sz="2000">
                <a:solidFill>
                  <a:srgbClr val="FF0000"/>
                </a:solidFill>
              </a:rPr>
              <a:t>Ssn</a:t>
            </a:r>
            <a:r>
              <a:rPr lang="en-US" sz="2000"/>
              <a:t>, Addr)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8683" y="5403456"/>
            <a:ext cx="5977697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>
                <a:latin typeface="Lucida Console"/>
                <a:cs typeface="Lucida Console"/>
              </a:rPr>
              <a:t>query _(Name,Addr) &lt;- </a:t>
            </a:r>
          </a:p>
          <a:p>
            <a:r>
              <a:rPr lang="en-US" b="1">
                <a:latin typeface="Lucida Console"/>
                <a:cs typeface="Lucida Console"/>
              </a:rPr>
              <a:t>	name(Ssn,Name), </a:t>
            </a:r>
          </a:p>
          <a:p>
            <a:r>
              <a:rPr lang="en-US" b="1">
                <a:latin typeface="Lucida Console"/>
                <a:cs typeface="Lucida Console"/>
              </a:rPr>
              <a:t>	address(Ssn,Addr).</a:t>
            </a:r>
            <a:endParaRPr lang="en-US">
              <a:latin typeface="Lucida Console"/>
              <a:cs typeface="Lucida Console"/>
            </a:endParaRPr>
          </a:p>
        </p:txBody>
      </p:sp>
      <p:pic>
        <p:nvPicPr>
          <p:cNvPr id="11" name="Picture 10" descr="icon_keyboard_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524" y="5403456"/>
            <a:ext cx="838200" cy="8382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76389" y="3958164"/>
            <a:ext cx="7199992" cy="797280"/>
          </a:xfrm>
          <a:prstGeom prst="roundRect">
            <a:avLst>
              <a:gd name="adj" fmla="val 4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rgbClr val="000000"/>
                </a:solidFill>
              </a:rPr>
              <a:t>     name</a:t>
            </a:r>
            <a:r>
              <a:rPr lang="en-US" sz="2000" dirty="0" err="1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ssn</a:t>
            </a:r>
            <a:r>
              <a:rPr lang="en-US" sz="2000" dirty="0" err="1">
                <a:solidFill>
                  <a:srgbClr val="000000"/>
                </a:solidFill>
              </a:rPr>
              <a:t>(Name, Addr), Name) &lt;- </a:t>
            </a:r>
            <a:r>
              <a:rPr lang="en-US" sz="2000" b="1" dirty="0" err="1">
                <a:solidFill>
                  <a:srgbClr val="000000"/>
                </a:solidFill>
              </a:rPr>
              <a:t>employee</a:t>
            </a:r>
            <a:r>
              <a:rPr lang="en-US" sz="2000" dirty="0" err="1">
                <a:solidFill>
                  <a:srgbClr val="000000"/>
                </a:solidFill>
              </a:rPr>
              <a:t>(_, Name, Addr).</a:t>
            </a:r>
          </a:p>
          <a:p>
            <a:r>
              <a:rPr lang="en-US" sz="2000" b="1" dirty="0" err="1">
                <a:solidFill>
                  <a:srgbClr val="000000"/>
                </a:solidFill>
              </a:rPr>
              <a:t>     address</a:t>
            </a:r>
            <a:r>
              <a:rPr lang="en-US" sz="2000" dirty="0" err="1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ssn</a:t>
            </a:r>
            <a:r>
              <a:rPr lang="en-US" sz="2000" dirty="0" err="1">
                <a:solidFill>
                  <a:srgbClr val="000000"/>
                </a:solidFill>
              </a:rPr>
              <a:t>(Name, Addr), Addr) &lt;- </a:t>
            </a:r>
            <a:r>
              <a:rPr lang="en-US" sz="2000" b="1" dirty="0" err="1">
                <a:solidFill>
                  <a:srgbClr val="000000"/>
                </a:solidFill>
              </a:rPr>
              <a:t>employee</a:t>
            </a:r>
            <a:r>
              <a:rPr lang="en-US" sz="2000" dirty="0" err="1">
                <a:solidFill>
                  <a:srgbClr val="000000"/>
                </a:solidFill>
              </a:rPr>
              <a:t>(_, Name, Addr).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198683" y="5099606"/>
            <a:ext cx="1705428" cy="607700"/>
          </a:xfrm>
          <a:prstGeom prst="wedgeRoundRectCallout">
            <a:avLst>
              <a:gd name="adj1" fmla="val -36673"/>
              <a:gd name="adj2" fmla="val -128883"/>
              <a:gd name="adj3" fmla="val 16667"/>
            </a:avLst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ssn is a Skolem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699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302"/>
            <a:ext cx="8229600" cy="677862"/>
          </a:xfrm>
        </p:spPr>
        <p:txBody>
          <a:bodyPr>
            <a:normAutofit/>
          </a:bodyPr>
          <a:lstStyle/>
          <a:p>
            <a:r>
              <a:rPr lang="en-US" sz="3600"/>
              <a:t>Semantics of Skolem Functions in Datalog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1333"/>
            <a:ext cx="8229600" cy="57361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/>
              <a:t>Skolem functions interpreted “as themselves,” like constants (</a:t>
            </a:r>
            <a:r>
              <a:rPr lang="en-US" sz="2400" b="1"/>
              <a:t>Herbrand</a:t>
            </a:r>
            <a:r>
              <a:rPr lang="en-US" sz="2400"/>
              <a:t> interpretations): not to be confused with user-defined functions</a:t>
            </a:r>
          </a:p>
          <a:p>
            <a:pPr lvl="1">
              <a:spcAft>
                <a:spcPts val="600"/>
              </a:spcAft>
            </a:pPr>
            <a:r>
              <a:rPr lang="en-US" sz="2000"/>
              <a:t>e.g., can think of interpretation of term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000"/>
              <a:t>	ssn(“Alice”, “1 Main St”)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000"/>
              <a:t>as just the string (or null labeled by the string)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000"/>
              <a:t>	ssn(“Alice”, “1 Main St”)</a:t>
            </a:r>
          </a:p>
          <a:p>
            <a:pPr>
              <a:spcAft>
                <a:spcPts val="600"/>
              </a:spcAft>
            </a:pPr>
            <a:r>
              <a:rPr lang="en-US" sz="2400"/>
              <a:t>Datalog programs with Skolem functions continue to have minimal models, which can be computed via, e.g., bottom-up seminaive evaluation</a:t>
            </a:r>
          </a:p>
          <a:p>
            <a:pPr lvl="1">
              <a:spcAft>
                <a:spcPts val="600"/>
              </a:spcAft>
            </a:pPr>
            <a:r>
              <a:rPr lang="en-US" sz="2000"/>
              <a:t>Can show that the </a:t>
            </a:r>
            <a:r>
              <a:rPr lang="en-US" sz="2000" b="1"/>
              <a:t>certain answers</a:t>
            </a:r>
            <a:r>
              <a:rPr lang="en-US" sz="2000"/>
              <a:t> are precisely the query answers that contain no Skolem terms.  (We’ll revisit this shortly...)</a:t>
            </a:r>
          </a:p>
          <a:p>
            <a:pPr>
              <a:spcAft>
                <a:spcPts val="600"/>
              </a:spcAft>
            </a:pPr>
            <a:r>
              <a:rPr lang="en-US" sz="2400"/>
              <a:t>But: the models may now be </a:t>
            </a:r>
            <a:r>
              <a:rPr lang="en-US" sz="2400" b="1"/>
              <a:t>infinite!</a:t>
            </a: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148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/>
              <a:t>Termination and Infinite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61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/>
              <a:t>Problem</a:t>
            </a:r>
            <a:r>
              <a:rPr lang="en-US" sz="2400"/>
              <a:t>: Skolem terms “invent” new values, which might be fed back in a loop to “invent” more new values, ad infinitum</a:t>
            </a:r>
          </a:p>
          <a:p>
            <a:pPr lvl="1">
              <a:spcAft>
                <a:spcPts val="600"/>
              </a:spcAft>
            </a:pPr>
            <a:r>
              <a:rPr lang="en-US" sz="2400"/>
              <a:t>e.g., “every manager has a manager”</a:t>
            </a:r>
          </a:p>
          <a:p>
            <a:pPr lvl="1">
              <a:spcAft>
                <a:spcPts val="600"/>
              </a:spcAft>
            </a:pPr>
            <a:endParaRPr lang="en-US"/>
          </a:p>
          <a:p>
            <a:pPr lvl="1">
              <a:spcAft>
                <a:spcPts val="600"/>
              </a:spcAft>
            </a:pPr>
            <a:endParaRPr lang="en-US"/>
          </a:p>
          <a:p>
            <a:pPr lvl="1">
              <a:spcAft>
                <a:spcPts val="600"/>
              </a:spcAft>
            </a:pPr>
            <a:endParaRPr lang="en-US"/>
          </a:p>
          <a:p>
            <a:pPr marL="0" indent="0">
              <a:spcAft>
                <a:spcPts val="600"/>
              </a:spcAft>
              <a:buNone/>
            </a:pPr>
            <a:endParaRPr lang="en-US"/>
          </a:p>
          <a:p>
            <a:pPr>
              <a:spcAft>
                <a:spcPts val="600"/>
              </a:spcAft>
            </a:pPr>
            <a:r>
              <a:rPr lang="en-US" sz="2600"/>
              <a:t>Option 1: let ‘er rip and see what happens!  (Coral, LB)</a:t>
            </a:r>
          </a:p>
          <a:p>
            <a:pPr>
              <a:spcAft>
                <a:spcPts val="600"/>
              </a:spcAft>
            </a:pPr>
            <a:r>
              <a:rPr lang="en-US" sz="2600"/>
              <a:t>Option 2: use syntactic restrictions to ensure termination...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67617" y="2796194"/>
            <a:ext cx="3244362" cy="1364568"/>
          </a:xfrm>
          <a:prstGeom prst="roundRect">
            <a:avLst>
              <a:gd name="adj" fmla="val 4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rgbClr val="000000"/>
                </a:solidFill>
              </a:rPr>
              <a:t>manager</a:t>
            </a:r>
            <a:r>
              <a:rPr lang="en-US" sz="2000" dirty="0" err="1" smtClean="0">
                <a:solidFill>
                  <a:schemeClr val="tx1"/>
                </a:solidFill>
              </a:rPr>
              <a:t>(X) &lt;-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	</a:t>
            </a:r>
            <a:r>
              <a:rPr lang="en-US" sz="2000" b="1" dirty="0" err="1" smtClean="0">
                <a:solidFill>
                  <a:schemeClr val="tx1"/>
                </a:solidFill>
              </a:rPr>
              <a:t>employee</a:t>
            </a:r>
            <a:r>
              <a:rPr lang="en-US" sz="2000" dirty="0" err="1" smtClean="0">
                <a:solidFill>
                  <a:schemeClr val="tx1"/>
                </a:solidFill>
              </a:rPr>
              <a:t>(_, X, _) .</a:t>
            </a:r>
          </a:p>
          <a:p>
            <a:r>
              <a:rPr lang="en-US" sz="2000" b="1" dirty="0" err="1">
                <a:solidFill>
                  <a:schemeClr val="tx1"/>
                </a:solidFill>
              </a:rPr>
              <a:t>manager</a:t>
            </a:r>
            <a:r>
              <a:rPr lang="en-US" sz="2000" dirty="0" err="1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m</a:t>
            </a:r>
            <a:r>
              <a:rPr lang="en-US" sz="2000" dirty="0" err="1">
                <a:solidFill>
                  <a:schemeClr val="tx1"/>
                </a:solidFill>
              </a:rPr>
              <a:t>(X)) &lt;-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	</a:t>
            </a:r>
            <a:r>
              <a:rPr lang="en-US" sz="2000" b="1" dirty="0" err="1">
                <a:solidFill>
                  <a:schemeClr val="tx1"/>
                </a:solidFill>
              </a:rPr>
              <a:t>manager</a:t>
            </a:r>
            <a:r>
              <a:rPr lang="en-US" sz="2000" dirty="0" err="1">
                <a:solidFill>
                  <a:schemeClr val="tx1"/>
                </a:solidFill>
              </a:rPr>
              <a:t>(X).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3424437"/>
              </p:ext>
            </p:extLst>
          </p:nvPr>
        </p:nvGraphicFramePr>
        <p:xfrm>
          <a:off x="4180688" y="3219523"/>
          <a:ext cx="2106312" cy="741680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414605"/>
                <a:gridCol w="630481"/>
                <a:gridCol w="10612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 Main 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16 Elm St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81886" y="2796194"/>
            <a:ext cx="170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employee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0097812"/>
              </p:ext>
            </p:extLst>
          </p:nvPr>
        </p:nvGraphicFramePr>
        <p:xfrm>
          <a:off x="6800201" y="2625683"/>
          <a:ext cx="1437402" cy="2225040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14374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m(Alice)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m(Bob)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m(m(Alice))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m(m(Bob))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m(m(m(Alice)))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...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66944" y="2202354"/>
            <a:ext cx="170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manager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814287" y="4284888"/>
            <a:ext cx="1705428" cy="607700"/>
          </a:xfrm>
          <a:prstGeom prst="wedgeRoundRectCallout">
            <a:avLst>
              <a:gd name="adj1" fmla="val -54876"/>
              <a:gd name="adj2" fmla="val -131205"/>
              <a:gd name="adj3" fmla="val 16667"/>
            </a:avLst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 is a Skolem function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57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0" grpId="0" animBg="1"/>
      <p:bldP spid="10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/>
              <a:t>Ensuring Termination of Datalog Programs with Skolems via Weak Acyclicity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2918"/>
            <a:ext cx="8229600" cy="288882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/>
              <a:t>Draw graph for Datalog program as follows:</a:t>
            </a:r>
          </a:p>
          <a:p>
            <a:pPr>
              <a:spcAft>
                <a:spcPts val="600"/>
              </a:spcAft>
            </a:pPr>
            <a:endParaRPr lang="en-US" sz="2400"/>
          </a:p>
          <a:p>
            <a:pPr>
              <a:spcAft>
                <a:spcPts val="600"/>
              </a:spcAft>
            </a:pPr>
            <a:endParaRPr lang="en-US" sz="2400"/>
          </a:p>
          <a:p>
            <a:pPr>
              <a:spcAft>
                <a:spcPts val="600"/>
              </a:spcAft>
            </a:pPr>
            <a:endParaRPr lang="en-US" sz="2400"/>
          </a:p>
          <a:p>
            <a:pPr marL="0" indent="0">
              <a:spcAft>
                <a:spcPts val="600"/>
              </a:spcAft>
              <a:buNone/>
            </a:pPr>
            <a:endParaRPr lang="en-US" sz="2400"/>
          </a:p>
          <a:p>
            <a:pPr marL="0" indent="0">
              <a:spcAft>
                <a:spcPts val="600"/>
              </a:spcAft>
              <a:buNone/>
            </a:pPr>
            <a:endParaRPr lang="en-US" sz="2400"/>
          </a:p>
          <a:p>
            <a:pPr>
              <a:spcAft>
                <a:spcPts val="600"/>
              </a:spcAft>
            </a:pPr>
            <a:endParaRPr lang="en-US" sz="2400"/>
          </a:p>
          <a:p>
            <a:pPr>
              <a:spcAft>
                <a:spcPts val="600"/>
              </a:spcAft>
            </a:pPr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665239" y="2171785"/>
            <a:ext cx="313486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</a:rPr>
              <a:t>manager</a:t>
            </a:r>
            <a:r>
              <a:rPr lang="en-US" sz="2000" dirty="0" err="1"/>
              <a:t>(X) &lt;-</a:t>
            </a:r>
          </a:p>
          <a:p>
            <a:r>
              <a:rPr lang="en-US" sz="2000" dirty="0" err="1"/>
              <a:t>	</a:t>
            </a:r>
            <a:r>
              <a:rPr lang="en-US" sz="2000" b="1" dirty="0" err="1"/>
              <a:t>employee</a:t>
            </a:r>
            <a:r>
              <a:rPr lang="en-US" sz="2000" dirty="0" err="1"/>
              <a:t>(_, X, _) .</a:t>
            </a:r>
          </a:p>
          <a:p>
            <a:r>
              <a:rPr lang="en-US" sz="2000" b="1" dirty="0" err="1"/>
              <a:t>manager</a:t>
            </a:r>
            <a:r>
              <a:rPr lang="en-US" sz="2000" dirty="0" err="1"/>
              <a:t>(m(X)) &lt;-</a:t>
            </a:r>
          </a:p>
          <a:p>
            <a:r>
              <a:rPr lang="en-US" sz="2000" dirty="0" err="1"/>
              <a:t>	</a:t>
            </a:r>
            <a:r>
              <a:rPr lang="en-US" sz="2000" b="1" dirty="0" err="1"/>
              <a:t>manager</a:t>
            </a:r>
            <a:r>
              <a:rPr lang="en-US" sz="2000" dirty="0" err="1"/>
              <a:t>(X).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3951" y="2494173"/>
            <a:ext cx="151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660066"/>
                </a:solidFill>
              </a:rPr>
              <a:t>(employee, 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5857" y="1819990"/>
            <a:ext cx="151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660066"/>
                </a:solidFill>
              </a:rPr>
              <a:t>(employee, 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7763" y="2494173"/>
            <a:ext cx="151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660066"/>
                </a:solidFill>
              </a:rPr>
              <a:t>(employee, 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5857" y="3310558"/>
            <a:ext cx="151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(manager, 1)</a:t>
            </a:r>
          </a:p>
        </p:txBody>
      </p:sp>
      <p:cxnSp>
        <p:nvCxnSpPr>
          <p:cNvPr id="11" name="Straight Arrow Connector 10"/>
          <p:cNvCxnSpPr>
            <a:stCxn id="7" idx="2"/>
            <a:endCxn id="9" idx="0"/>
          </p:cNvCxnSpPr>
          <p:nvPr/>
        </p:nvCxnSpPr>
        <p:spPr>
          <a:xfrm>
            <a:off x="6071810" y="2189322"/>
            <a:ext cx="0" cy="1121236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9" idx="2"/>
            <a:endCxn id="9" idx="3"/>
          </p:cNvCxnSpPr>
          <p:nvPr/>
        </p:nvCxnSpPr>
        <p:spPr>
          <a:xfrm rot="5400000" flipH="1" flipV="1">
            <a:off x="6357453" y="3209580"/>
            <a:ext cx="184666" cy="755953"/>
          </a:xfrm>
          <a:prstGeom prst="curvedConnector4">
            <a:avLst>
              <a:gd name="adj1" fmla="val -313738"/>
              <a:gd name="adj2" fmla="val 136640"/>
            </a:avLst>
          </a:prstGeom>
          <a:ln>
            <a:solidFill>
              <a:srgbClr val="0000FF"/>
            </a:solidFill>
            <a:prstDash val="sysDash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/>
          <p:cNvSpPr/>
          <p:nvPr/>
        </p:nvSpPr>
        <p:spPr>
          <a:xfrm>
            <a:off x="7378094" y="2951237"/>
            <a:ext cx="1765905" cy="1387929"/>
          </a:xfrm>
          <a:prstGeom prst="wedgeRoundRectCallout">
            <a:avLst>
              <a:gd name="adj1" fmla="val -63464"/>
              <a:gd name="adj2" fmla="val 11916"/>
              <a:gd name="adj3" fmla="val 16667"/>
            </a:avLst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Cycle through dashed edge!</a:t>
            </a:r>
          </a:p>
          <a:p>
            <a:pPr algn="ctr"/>
            <a:r>
              <a:rPr lang="en-US" sz="2000"/>
              <a:t>Not weakly acyclic </a:t>
            </a:r>
            <a:r>
              <a:rPr lang="en-US" sz="2000">
                <a:sym typeface="Wingdings"/>
              </a:rPr>
              <a:t></a:t>
            </a:r>
            <a:endParaRPr lang="en-US" sz="2000"/>
          </a:p>
        </p:txBody>
      </p:sp>
      <p:sp>
        <p:nvSpPr>
          <p:cNvPr id="14" name="Rounded Rectangular Callout 13"/>
          <p:cNvSpPr/>
          <p:nvPr/>
        </p:nvSpPr>
        <p:spPr>
          <a:xfrm>
            <a:off x="7069667" y="1397000"/>
            <a:ext cx="2074333" cy="804333"/>
          </a:xfrm>
          <a:prstGeom prst="wedgeRoundRectCallout">
            <a:avLst>
              <a:gd name="adj1" fmla="val -65044"/>
              <a:gd name="adj2" fmla="val 20316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vertex for each (predicate, index)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2516414" y="3592202"/>
            <a:ext cx="2862944" cy="1233798"/>
          </a:xfrm>
          <a:prstGeom prst="wedgeRoundRectCallout">
            <a:avLst>
              <a:gd name="adj1" fmla="val 71720"/>
              <a:gd name="adj2" fmla="val -117689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variable occurs as arg #2 to </a:t>
            </a:r>
            <a:r>
              <a:rPr lang="en-US" sz="2000" b="1"/>
              <a:t>employee</a:t>
            </a:r>
            <a:r>
              <a:rPr lang="en-US" sz="2000"/>
              <a:t> in body, arg #1 to </a:t>
            </a:r>
            <a:r>
              <a:rPr lang="en-US" sz="2000" b="1"/>
              <a:t>manager</a:t>
            </a:r>
            <a:r>
              <a:rPr lang="en-US" sz="2000"/>
              <a:t> in head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491238" y="5017621"/>
            <a:ext cx="3422952" cy="1628711"/>
          </a:xfrm>
          <a:prstGeom prst="wedgeRoundRectCallout">
            <a:avLst>
              <a:gd name="adj1" fmla="val -22703"/>
              <a:gd name="adj2" fmla="val -107188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variable occurs as arg #1 to </a:t>
            </a:r>
            <a:r>
              <a:rPr lang="en-US" sz="2000" b="1"/>
              <a:t>manager</a:t>
            </a:r>
            <a:r>
              <a:rPr lang="en-US" sz="2000"/>
              <a:t> in body and as argument to Skolem (hence dashes) in arg #1 to </a:t>
            </a:r>
            <a:r>
              <a:rPr lang="en-US" sz="2000" b="1"/>
              <a:t>manager</a:t>
            </a:r>
            <a:r>
              <a:rPr lang="en-US" sz="2000"/>
              <a:t> in head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81240" y="2237702"/>
            <a:ext cx="290286" cy="304851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49355" y="2542553"/>
            <a:ext cx="299960" cy="304851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53810" y="2863505"/>
            <a:ext cx="495905" cy="304851"/>
          </a:xfrm>
          <a:prstGeom prst="rect">
            <a:avLst/>
          </a:prstGeom>
          <a:noFill/>
          <a:ln w="25400">
            <a:solidFill>
              <a:srgbClr val="0000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20874" y="3141880"/>
            <a:ext cx="302382" cy="304851"/>
          </a:xfrm>
          <a:prstGeom prst="rect">
            <a:avLst/>
          </a:prstGeom>
          <a:noFill/>
          <a:ln w="25400">
            <a:solidFill>
              <a:srgbClr val="0000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8795" y="5192239"/>
            <a:ext cx="479064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/>
              <a:t>If graph contains no cycle through a dashed edge, then P is called </a:t>
            </a:r>
            <a:r>
              <a:rPr lang="en-US" sz="2400" b="1"/>
              <a:t>weakly acyclic</a:t>
            </a:r>
            <a:endParaRPr lang="en-US" sz="2400"/>
          </a:p>
        </p:txBody>
      </p:sp>
    </p:spTree>
    <p:extLst>
      <p:ext uri="{BB962C8B-B14F-4D97-AF65-F5344CB8AC3E}">
        <p14:creationId xmlns="" xmlns:p14="http://schemas.microsoft.com/office/powerpoint/2010/main" val="338152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4" grpId="0" animBg="1"/>
      <p:bldP spid="14" grpId="0" animBg="1"/>
      <p:bldP spid="15" grpId="0" animBg="1"/>
      <p:bldP spid="17" grpId="0" animBg="1"/>
      <p:bldP spid="12" grpId="0" animBg="1"/>
      <p:bldP spid="12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/>
              <a:t>Ensuring Termination via Weak Acyclicity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2917"/>
            <a:ext cx="8229600" cy="4180415"/>
          </a:xfrm>
        </p:spPr>
        <p:txBody>
          <a:bodyPr>
            <a:noAutofit/>
          </a:bodyPr>
          <a:lstStyle/>
          <a:p>
            <a:r>
              <a:rPr lang="en-US" sz="2400"/>
              <a:t>Another example, this one weakly acyclic: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  <a:p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5714999" y="1786488"/>
            <a:ext cx="151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8000"/>
                </a:solidFill>
              </a:rPr>
              <a:t>(emp, 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4227" y="1789042"/>
            <a:ext cx="151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8000"/>
                </a:solidFill>
              </a:rPr>
              <a:t>(emp, 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9046" y="3232395"/>
            <a:ext cx="151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6600"/>
                </a:solidFill>
              </a:rPr>
              <a:t>(name, 1)</a:t>
            </a:r>
          </a:p>
        </p:txBody>
      </p:sp>
      <p:cxnSp>
        <p:nvCxnSpPr>
          <p:cNvPr id="11" name="Straight Arrow Connector 10"/>
          <p:cNvCxnSpPr>
            <a:stCxn id="7" idx="2"/>
            <a:endCxn id="9" idx="0"/>
          </p:cNvCxnSpPr>
          <p:nvPr/>
        </p:nvCxnSpPr>
        <p:spPr>
          <a:xfrm flipH="1">
            <a:off x="5714999" y="2155820"/>
            <a:ext cx="755953" cy="1076575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1867" y="5394475"/>
            <a:ext cx="8229600" cy="1200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Theorem</a:t>
            </a:r>
            <a:r>
              <a:rPr lang="en-US" sz="2400"/>
              <a:t>: bottom-up evaluation of weakly acyclic Datalog programs with Skolems terminates in # steps polynomial in size of source database.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7771" y="2263715"/>
            <a:ext cx="3218102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>
                <a:cs typeface="Lucida Console"/>
              </a:rPr>
              <a:t>name</a:t>
            </a:r>
            <a:r>
              <a:rPr lang="en-US">
                <a:cs typeface="Lucida Console"/>
              </a:rPr>
              <a:t>(</a:t>
            </a:r>
            <a:r>
              <a:rPr lang="en-US" b="1">
                <a:solidFill>
                  <a:schemeClr val="tx1"/>
                </a:solidFill>
                <a:cs typeface="Lucida Console"/>
              </a:rPr>
              <a:t>ssn</a:t>
            </a:r>
            <a:r>
              <a:rPr lang="en-US">
                <a:solidFill>
                  <a:schemeClr val="tx1"/>
                </a:solidFill>
                <a:cs typeface="Lucida Console"/>
              </a:rPr>
              <a:t>(Name,Addr)</a:t>
            </a:r>
            <a:r>
              <a:rPr lang="en-US">
                <a:cs typeface="Lucida Console"/>
              </a:rPr>
              <a:t>,Name) </a:t>
            </a:r>
          </a:p>
          <a:p>
            <a:r>
              <a:rPr lang="en-US">
                <a:cs typeface="Lucida Console"/>
              </a:rPr>
              <a:t>	&lt;- </a:t>
            </a:r>
            <a:r>
              <a:rPr lang="en-US" b="1">
                <a:cs typeface="Lucida Console"/>
              </a:rPr>
              <a:t>emp</a:t>
            </a:r>
            <a:r>
              <a:rPr lang="en-US">
                <a:cs typeface="Lucida Console"/>
              </a:rPr>
              <a:t>(_,Name,Addr).</a:t>
            </a:r>
          </a:p>
          <a:p>
            <a:r>
              <a:rPr lang="en-US" b="1">
                <a:cs typeface="Lucida Console"/>
              </a:rPr>
              <a:t>addr</a:t>
            </a:r>
            <a:r>
              <a:rPr lang="en-US">
                <a:cs typeface="Lucida Console"/>
              </a:rPr>
              <a:t>(</a:t>
            </a:r>
            <a:r>
              <a:rPr lang="en-US" b="1">
                <a:solidFill>
                  <a:srgbClr val="000000"/>
                </a:solidFill>
                <a:cs typeface="Lucida Console"/>
              </a:rPr>
              <a:t>ssn</a:t>
            </a:r>
            <a:r>
              <a:rPr lang="en-US">
                <a:solidFill>
                  <a:srgbClr val="000000"/>
                </a:solidFill>
                <a:cs typeface="Lucida Console"/>
              </a:rPr>
              <a:t>(Name,Addr)</a:t>
            </a:r>
            <a:r>
              <a:rPr lang="en-US">
                <a:cs typeface="Lucida Console"/>
              </a:rPr>
              <a:t>,Addr) </a:t>
            </a:r>
          </a:p>
          <a:p>
            <a:r>
              <a:rPr lang="en-US">
                <a:cs typeface="Lucida Console"/>
              </a:rPr>
              <a:t>	&lt;- </a:t>
            </a:r>
            <a:r>
              <a:rPr lang="en-US" b="1">
                <a:cs typeface="Lucida Console"/>
              </a:rPr>
              <a:t>emp</a:t>
            </a:r>
            <a:r>
              <a:rPr lang="en-US">
                <a:cs typeface="Lucida Console"/>
              </a:rPr>
              <a:t>(_,Name,Addr).</a:t>
            </a:r>
          </a:p>
          <a:p>
            <a:endParaRPr lang="en-US" b="1">
              <a:cs typeface="Lucida Console"/>
            </a:endParaRPr>
          </a:p>
          <a:p>
            <a:r>
              <a:rPr lang="en-US" b="1">
                <a:cs typeface="Lucida Console"/>
              </a:rPr>
              <a:t>query _</a:t>
            </a:r>
            <a:r>
              <a:rPr lang="en-US">
                <a:cs typeface="Lucida Console"/>
              </a:rPr>
              <a:t>(Name,Addr) </a:t>
            </a:r>
          </a:p>
          <a:p>
            <a:r>
              <a:rPr lang="en-US">
                <a:cs typeface="Lucida Console"/>
              </a:rPr>
              <a:t>	&lt;- </a:t>
            </a:r>
            <a:r>
              <a:rPr lang="en-US" b="1">
                <a:cs typeface="Lucida Console"/>
              </a:rPr>
              <a:t>name</a:t>
            </a:r>
            <a:r>
              <a:rPr lang="en-US">
                <a:cs typeface="Lucida Console"/>
              </a:rPr>
              <a:t>(Ssn,Name), </a:t>
            </a:r>
          </a:p>
          <a:p>
            <a:r>
              <a:rPr lang="en-US" b="1">
                <a:cs typeface="Lucida Console"/>
              </a:rPr>
              <a:t>	   address</a:t>
            </a:r>
            <a:r>
              <a:rPr lang="en-US">
                <a:cs typeface="Lucida Console"/>
              </a:rPr>
              <a:t>(Ssn,Addr) ;</a:t>
            </a:r>
          </a:p>
          <a:p>
            <a:r>
              <a:rPr lang="en-US">
                <a:cs typeface="Lucida Console"/>
              </a:rPr>
              <a:t> 	   _(Addr,Name).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9664" y="3577537"/>
            <a:ext cx="151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6600"/>
                </a:solidFill>
              </a:rPr>
              <a:t>(name, 2)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9664" y="4411108"/>
            <a:ext cx="97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800000"/>
                </a:solidFill>
              </a:rPr>
              <a:t>(_, 1)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86095" y="4428678"/>
            <a:ext cx="80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800000"/>
                </a:solidFill>
              </a:rPr>
              <a:t>(_, 2)</a:t>
            </a:r>
          </a:p>
        </p:txBody>
      </p:sp>
      <p:cxnSp>
        <p:nvCxnSpPr>
          <p:cNvPr id="20" name="Straight Arrow Connector 19"/>
          <p:cNvCxnSpPr>
            <a:stCxn id="8" idx="2"/>
            <a:endCxn id="9" idx="0"/>
          </p:cNvCxnSpPr>
          <p:nvPr/>
        </p:nvCxnSpPr>
        <p:spPr>
          <a:xfrm flipH="1">
            <a:off x="5714999" y="2158374"/>
            <a:ext cx="2385181" cy="1074021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  <a:endCxn id="17" idx="0"/>
          </p:cNvCxnSpPr>
          <p:nvPr/>
        </p:nvCxnSpPr>
        <p:spPr>
          <a:xfrm>
            <a:off x="6470952" y="2155820"/>
            <a:ext cx="84665" cy="1421717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765139" y="3182992"/>
            <a:ext cx="151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660066"/>
                </a:solidFill>
              </a:rPr>
              <a:t>(addr, 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8546" y="3562788"/>
            <a:ext cx="151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660066"/>
                </a:solidFill>
              </a:rPr>
              <a:t>(addr, 2)</a:t>
            </a:r>
          </a:p>
        </p:txBody>
      </p:sp>
      <p:cxnSp>
        <p:nvCxnSpPr>
          <p:cNvPr id="35" name="Straight Arrow Connector 34"/>
          <p:cNvCxnSpPr>
            <a:stCxn id="7" idx="2"/>
            <a:endCxn id="33" idx="0"/>
          </p:cNvCxnSpPr>
          <p:nvPr/>
        </p:nvCxnSpPr>
        <p:spPr>
          <a:xfrm>
            <a:off x="6470952" y="2155820"/>
            <a:ext cx="2050140" cy="1027172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  <a:endCxn id="33" idx="0"/>
          </p:cNvCxnSpPr>
          <p:nvPr/>
        </p:nvCxnSpPr>
        <p:spPr>
          <a:xfrm>
            <a:off x="8100180" y="2158374"/>
            <a:ext cx="420912" cy="1024618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2"/>
            <a:endCxn id="34" idx="0"/>
          </p:cNvCxnSpPr>
          <p:nvPr/>
        </p:nvCxnSpPr>
        <p:spPr>
          <a:xfrm flipH="1">
            <a:off x="7784499" y="2158374"/>
            <a:ext cx="315681" cy="1404414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7" idx="2"/>
            <a:endCxn id="18" idx="0"/>
          </p:cNvCxnSpPr>
          <p:nvPr/>
        </p:nvCxnSpPr>
        <p:spPr>
          <a:xfrm flipH="1">
            <a:off x="6286499" y="3946869"/>
            <a:ext cx="269118" cy="464239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4" idx="2"/>
            <a:endCxn id="19" idx="0"/>
          </p:cNvCxnSpPr>
          <p:nvPr/>
        </p:nvCxnSpPr>
        <p:spPr>
          <a:xfrm>
            <a:off x="7784499" y="3932120"/>
            <a:ext cx="501949" cy="496558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8" idx="3"/>
            <a:endCxn id="19" idx="1"/>
          </p:cNvCxnSpPr>
          <p:nvPr/>
        </p:nvCxnSpPr>
        <p:spPr>
          <a:xfrm>
            <a:off x="6773333" y="4595774"/>
            <a:ext cx="1112762" cy="1757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19" idx="2"/>
            <a:endCxn id="18" idx="2"/>
          </p:cNvCxnSpPr>
          <p:nvPr/>
        </p:nvCxnSpPr>
        <p:spPr>
          <a:xfrm rot="5400000" flipH="1">
            <a:off x="7277689" y="3789251"/>
            <a:ext cx="17570" cy="1999949"/>
          </a:xfrm>
          <a:prstGeom prst="curvedConnector3">
            <a:avLst>
              <a:gd name="adj1" fmla="val -1301081"/>
            </a:avLst>
          </a:prstGeom>
          <a:ln>
            <a:solidFill>
              <a:srgbClr val="0000FF"/>
            </a:solidFill>
            <a:prstDash val="soli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ular Callout 68"/>
          <p:cNvSpPr/>
          <p:nvPr/>
        </p:nvSpPr>
        <p:spPr>
          <a:xfrm>
            <a:off x="3598334" y="3746500"/>
            <a:ext cx="2116666" cy="1492859"/>
          </a:xfrm>
          <a:prstGeom prst="wedgeRoundRectCallout">
            <a:avLst>
              <a:gd name="adj1" fmla="val 61356"/>
              <a:gd name="adj2" fmla="val -22130"/>
              <a:gd name="adj3" fmla="val 16667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has cycle, but no cycle through dashed edge; </a:t>
            </a:r>
          </a:p>
          <a:p>
            <a:pPr algn="ctr"/>
            <a:r>
              <a:rPr lang="en-US" sz="2000"/>
              <a:t>weakly acyclic </a:t>
            </a:r>
            <a:r>
              <a:rPr lang="en-US" sz="2000">
                <a:sym typeface="Wingdings"/>
              </a:rPr>
              <a:t></a:t>
            </a:r>
            <a:endParaRPr lang="en-US" sz="2000"/>
          </a:p>
        </p:txBody>
      </p:sp>
      <p:pic>
        <p:nvPicPr>
          <p:cNvPr id="26" name="Picture 25" descr="icon_keyboard_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" y="3757574"/>
            <a:ext cx="838200" cy="8382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06297" y="2133600"/>
            <a:ext cx="151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8000"/>
                </a:solidFill>
              </a:rPr>
              <a:t>(emp,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083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2" grpId="0" animBg="1"/>
      <p:bldP spid="16" grpId="0" animBg="1"/>
      <p:bldP spid="17" grpId="0"/>
      <p:bldP spid="18" grpId="0"/>
      <p:bldP spid="19" grpId="0"/>
      <p:bldP spid="33" grpId="0"/>
      <p:bldP spid="34" grpId="0"/>
      <p:bldP spid="69" grpId="0" animBg="1"/>
      <p:bldP spid="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6"/>
            <a:ext cx="8229600" cy="857779"/>
          </a:xfrm>
        </p:spPr>
        <p:txBody>
          <a:bodyPr>
            <a:noAutofit/>
          </a:bodyPr>
          <a:lstStyle/>
          <a:p>
            <a:r>
              <a:rPr lang="en-US" sz="3200"/>
              <a:t>Once Computation Stops, What Do We Have?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74182" y="807388"/>
            <a:ext cx="6843247" cy="728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2000">
                <a:solidFill>
                  <a:srgbClr val="FF0000"/>
                </a:solidFill>
                <a:latin typeface="Cambria Math"/>
                <a:cs typeface="Cambria Math"/>
              </a:rPr>
              <a:t>∀</a:t>
            </a:r>
            <a:r>
              <a:rPr lang="en-US" sz="2000">
                <a:solidFill>
                  <a:srgbClr val="FF0000"/>
                </a:solidFill>
              </a:rPr>
              <a:t> Eid, Name, Addr  </a:t>
            </a:r>
            <a:r>
              <a:rPr lang="en-US" sz="2000" b="1"/>
              <a:t>employee</a:t>
            </a:r>
            <a:r>
              <a:rPr lang="en-US" sz="2000"/>
              <a:t>(Eid, Name, Addr) </a:t>
            </a:r>
            <a:r>
              <a:rPr lang="en-US" sz="2000">
                <a:latin typeface="Cambria Math"/>
                <a:cs typeface="Cambria Math"/>
              </a:rPr>
              <a:t>→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2000">
                <a:solidFill>
                  <a:srgbClr val="FF0000"/>
                </a:solidFill>
                <a:latin typeface="Cambria Math"/>
                <a:cs typeface="Cambria Math"/>
              </a:rPr>
              <a:t>∃ </a:t>
            </a:r>
            <a:r>
              <a:rPr lang="en-US" sz="2000">
                <a:solidFill>
                  <a:srgbClr val="FF0000"/>
                </a:solidFill>
              </a:rPr>
              <a:t>Ssn  </a:t>
            </a:r>
            <a:r>
              <a:rPr lang="en-US" sz="2000" b="1"/>
              <a:t>name</a:t>
            </a:r>
            <a:r>
              <a:rPr lang="en-US" sz="2000"/>
              <a:t>(Ssn, Name) </a:t>
            </a:r>
            <a:r>
              <a:rPr lang="en-US" sz="2000">
                <a:latin typeface="Cambria Math"/>
                <a:cs typeface="Cambria Math"/>
              </a:rPr>
              <a:t>∧</a:t>
            </a:r>
            <a:r>
              <a:rPr lang="en-US" sz="2000"/>
              <a:t> </a:t>
            </a:r>
            <a:r>
              <a:rPr lang="en-US" sz="2000" b="1"/>
              <a:t>address</a:t>
            </a:r>
            <a:r>
              <a:rPr lang="en-US" sz="2000"/>
              <a:t>(Ssn, Addr)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4964794"/>
              </p:ext>
            </p:extLst>
          </p:nvPr>
        </p:nvGraphicFramePr>
        <p:xfrm>
          <a:off x="577908" y="3462820"/>
          <a:ext cx="2106312" cy="741680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414605"/>
                <a:gridCol w="630481"/>
                <a:gridCol w="10612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 Main 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16 Elm St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9106" y="3039491"/>
            <a:ext cx="170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employee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0304999"/>
              </p:ext>
            </p:extLst>
          </p:nvPr>
        </p:nvGraphicFramePr>
        <p:xfrm>
          <a:off x="2962145" y="3396728"/>
          <a:ext cx="1419960" cy="100584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806768"/>
                <a:gridCol w="613192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/>
                        <a:t>050-66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Alice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/>
                        <a:t>010-12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Bob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/>
                        <a:t>040-66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Carol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82551" y="3030887"/>
            <a:ext cx="113241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name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520" y="3030887"/>
            <a:ext cx="113241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name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8917434"/>
              </p:ext>
            </p:extLst>
          </p:nvPr>
        </p:nvGraphicFramePr>
        <p:xfrm>
          <a:off x="4876919" y="3396728"/>
          <a:ext cx="1405176" cy="67056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791984"/>
                <a:gridCol w="613192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i="1">
                          <a:solidFill>
                            <a:srgbClr val="FF0000"/>
                          </a:solidFill>
                        </a:rPr>
                        <a:t>ssn(A..)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/>
                        <a:t>Alice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i="1">
                          <a:solidFill>
                            <a:srgbClr val="0000FF"/>
                          </a:solidFill>
                        </a:rPr>
                        <a:t>ssn(B..)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/>
                        <a:t>Bob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657904"/>
              </p:ext>
            </p:extLst>
          </p:nvPr>
        </p:nvGraphicFramePr>
        <p:xfrm>
          <a:off x="2763377" y="4841423"/>
          <a:ext cx="1817496" cy="100584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806768"/>
                <a:gridCol w="1010728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/>
                        <a:t>050-66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 Main St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/>
                        <a:t>010-12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16 Elm</a:t>
                      </a:r>
                      <a:r>
                        <a:rPr lang="en-US" sz="1600" baseline="0"/>
                        <a:t> St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/>
                        <a:t>040-66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7 11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baseline="0" dirty="0"/>
                        <a:t> Ave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82551" y="4397806"/>
            <a:ext cx="113241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address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8039398"/>
              </p:ext>
            </p:extLst>
          </p:nvPr>
        </p:nvGraphicFramePr>
        <p:xfrm>
          <a:off x="4736297" y="4841423"/>
          <a:ext cx="1802712" cy="67056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791984"/>
                <a:gridCol w="1010728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i="1">
                          <a:solidFill>
                            <a:srgbClr val="FF0000"/>
                          </a:solidFill>
                        </a:rPr>
                        <a:t>ssn(A..)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/>
                        <a:t>1 Main St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i="1">
                          <a:solidFill>
                            <a:srgbClr val="0000FF"/>
                          </a:solidFill>
                        </a:rPr>
                        <a:t>ssn(B..)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/>
                        <a:t>16 Elm</a:t>
                      </a:r>
                      <a:r>
                        <a:rPr lang="en-US" sz="1600" i="0" baseline="0"/>
                        <a:t> St</a:t>
                      </a:r>
                      <a:endParaRPr lang="en-US" sz="1600" i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00520" y="4397806"/>
            <a:ext cx="113241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address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274" y="2670739"/>
            <a:ext cx="24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LOCAL SOURCE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9639" y="2669130"/>
            <a:ext cx="178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MEDIATED DB #1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342" y="2658644"/>
            <a:ext cx="189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MEDIATED DB #2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45156" y="3352538"/>
            <a:ext cx="6682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000" y="981248"/>
            <a:ext cx="121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tgd: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45156" y="4620660"/>
            <a:ext cx="6682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...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3359" y="3028963"/>
            <a:ext cx="113241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name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756602"/>
              </p:ext>
            </p:extLst>
          </p:nvPr>
        </p:nvGraphicFramePr>
        <p:xfrm>
          <a:off x="6975139" y="3394804"/>
          <a:ext cx="1080136" cy="67056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435293"/>
                <a:gridCol w="644843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i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Alice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i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Bob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0249968"/>
              </p:ext>
            </p:extLst>
          </p:nvPr>
        </p:nvGraphicFramePr>
        <p:xfrm>
          <a:off x="6776371" y="4839499"/>
          <a:ext cx="1446021" cy="67056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435293"/>
                <a:gridCol w="1010728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i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 Main St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i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 Elm</a:t>
                      </a:r>
                      <a:r>
                        <a:rPr lang="en-US" sz="1600" baseline="0" dirty="0"/>
                        <a:t> St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883359" y="4395882"/>
            <a:ext cx="113241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address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67371" y="2656720"/>
            <a:ext cx="178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MEDIATED DB #3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9480" y="5959464"/>
            <a:ext cx="8334321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/>
              <a:t>Among all the mediated DB instances satisfying the constraints (</a:t>
            </a:r>
            <a:r>
              <a:rPr lang="en-US" sz="2000" b="1"/>
              <a:t>solutions</a:t>
            </a:r>
            <a:r>
              <a:rPr lang="en-US" sz="2000"/>
              <a:t>), #2 above is </a:t>
            </a:r>
            <a:r>
              <a:rPr lang="en-US" sz="2000" b="1"/>
              <a:t>universal</a:t>
            </a:r>
            <a:r>
              <a:rPr lang="en-US" sz="2000"/>
              <a:t>: can be homomorphically embedded in </a:t>
            </a:r>
            <a:r>
              <a:rPr lang="en-US" sz="2000" b="1"/>
              <a:t>any </a:t>
            </a:r>
            <a:r>
              <a:rPr lang="en-US" sz="2000"/>
              <a:t>other solution.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738710" y="3408822"/>
            <a:ext cx="1650875" cy="658465"/>
          </a:xfrm>
          <a:prstGeom prst="roundRect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891234" y="3440590"/>
            <a:ext cx="1492519" cy="658465"/>
          </a:xfrm>
          <a:prstGeom prst="roundRect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734544" y="4853518"/>
            <a:ext cx="1815773" cy="658465"/>
          </a:xfrm>
          <a:prstGeom prst="roundRect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711249" y="4853518"/>
            <a:ext cx="1856122" cy="658465"/>
          </a:xfrm>
          <a:prstGeom prst="roundRect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952637" y="3425937"/>
            <a:ext cx="1063139" cy="658465"/>
          </a:xfrm>
          <a:prstGeom prst="roundRect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76371" y="4839499"/>
            <a:ext cx="1492519" cy="658465"/>
          </a:xfrm>
          <a:prstGeom prst="roundRect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876919" y="3462820"/>
            <a:ext cx="724380" cy="26413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876919" y="3741011"/>
            <a:ext cx="710189" cy="276230"/>
          </a:xfrm>
          <a:prstGeom prst="round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962145" y="3489177"/>
            <a:ext cx="724380" cy="26413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962145" y="3767368"/>
            <a:ext cx="710189" cy="276230"/>
          </a:xfrm>
          <a:prstGeom prst="round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750805" y="4926929"/>
            <a:ext cx="724380" cy="26413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750805" y="5205120"/>
            <a:ext cx="710189" cy="276230"/>
          </a:xfrm>
          <a:prstGeom prst="round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775472" y="4914834"/>
            <a:ext cx="724380" cy="26413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775472" y="5193025"/>
            <a:ext cx="710189" cy="276230"/>
          </a:xfrm>
          <a:prstGeom prst="round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975138" y="3489177"/>
            <a:ext cx="369285" cy="25206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6968182" y="3767920"/>
            <a:ext cx="362051" cy="263605"/>
          </a:xfrm>
          <a:prstGeom prst="round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783607" y="4901725"/>
            <a:ext cx="354953" cy="28482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6776371" y="5178969"/>
            <a:ext cx="347999" cy="297863"/>
          </a:xfrm>
          <a:prstGeom prst="round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Curved Connector 46"/>
          <p:cNvCxnSpPr>
            <a:stCxn id="34" idx="0"/>
            <a:endCxn id="36" idx="0"/>
          </p:cNvCxnSpPr>
          <p:nvPr/>
        </p:nvCxnSpPr>
        <p:spPr>
          <a:xfrm rot="16200000" flipH="1" flipV="1">
            <a:off x="4268543" y="2518611"/>
            <a:ext cx="26357" cy="1914774"/>
          </a:xfrm>
          <a:prstGeom prst="curvedConnector3">
            <a:avLst>
              <a:gd name="adj1" fmla="val -867322"/>
            </a:avLst>
          </a:prstGeom>
          <a:ln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38" idx="0"/>
            <a:endCxn id="40" idx="0"/>
          </p:cNvCxnSpPr>
          <p:nvPr/>
        </p:nvCxnSpPr>
        <p:spPr>
          <a:xfrm rot="16200000" flipV="1">
            <a:off x="4119282" y="3933215"/>
            <a:ext cx="12095" cy="1975333"/>
          </a:xfrm>
          <a:prstGeom prst="curvedConnector3">
            <a:avLst>
              <a:gd name="adj1" fmla="val 1990037"/>
            </a:avLst>
          </a:prstGeom>
          <a:ln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34" idx="0"/>
            <a:endCxn id="42" idx="0"/>
          </p:cNvCxnSpPr>
          <p:nvPr/>
        </p:nvCxnSpPr>
        <p:spPr>
          <a:xfrm rot="16200000" flipH="1">
            <a:off x="6186266" y="2515662"/>
            <a:ext cx="26357" cy="1920672"/>
          </a:xfrm>
          <a:prstGeom prst="curvedConnector3">
            <a:avLst>
              <a:gd name="adj1" fmla="val -867322"/>
            </a:avLst>
          </a:prstGeom>
          <a:ln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38" idx="0"/>
            <a:endCxn id="44" idx="0"/>
          </p:cNvCxnSpPr>
          <p:nvPr/>
        </p:nvCxnSpPr>
        <p:spPr>
          <a:xfrm rot="5400000" flipH="1" flipV="1">
            <a:off x="6024437" y="3990283"/>
            <a:ext cx="25204" cy="1848089"/>
          </a:xfrm>
          <a:prstGeom prst="curvedConnector3">
            <a:avLst>
              <a:gd name="adj1" fmla="val 1006999"/>
            </a:avLst>
          </a:prstGeom>
          <a:ln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35" idx="2"/>
            <a:endCxn id="37" idx="2"/>
          </p:cNvCxnSpPr>
          <p:nvPr/>
        </p:nvCxnSpPr>
        <p:spPr>
          <a:xfrm rot="5400000">
            <a:off x="4261449" y="3073032"/>
            <a:ext cx="26357" cy="1914774"/>
          </a:xfrm>
          <a:prstGeom prst="curvedConnector3">
            <a:avLst>
              <a:gd name="adj1" fmla="val 967322"/>
            </a:avLst>
          </a:prstGeom>
          <a:ln>
            <a:solidFill>
              <a:srgbClr val="0000FF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39" idx="2"/>
            <a:endCxn id="41" idx="2"/>
          </p:cNvCxnSpPr>
          <p:nvPr/>
        </p:nvCxnSpPr>
        <p:spPr>
          <a:xfrm rot="5400000" flipH="1">
            <a:off x="4112186" y="4487637"/>
            <a:ext cx="12095" cy="1975333"/>
          </a:xfrm>
          <a:prstGeom prst="curvedConnector3">
            <a:avLst>
              <a:gd name="adj1" fmla="val -1890037"/>
            </a:avLst>
          </a:prstGeom>
          <a:ln>
            <a:solidFill>
              <a:srgbClr val="0000FF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35" idx="2"/>
            <a:endCxn id="43" idx="2"/>
          </p:cNvCxnSpPr>
          <p:nvPr/>
        </p:nvCxnSpPr>
        <p:spPr>
          <a:xfrm rot="16200000" flipH="1">
            <a:off x="6183469" y="3065786"/>
            <a:ext cx="14284" cy="1917194"/>
          </a:xfrm>
          <a:prstGeom prst="curvedConnector3">
            <a:avLst>
              <a:gd name="adj1" fmla="val 1700392"/>
            </a:avLst>
          </a:prstGeom>
          <a:ln>
            <a:solidFill>
              <a:srgbClr val="0000FF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39" idx="2"/>
            <a:endCxn id="45" idx="2"/>
          </p:cNvCxnSpPr>
          <p:nvPr/>
        </p:nvCxnSpPr>
        <p:spPr>
          <a:xfrm rot="5400000" flipH="1" flipV="1">
            <a:off x="6025876" y="4556855"/>
            <a:ext cx="4518" cy="1844471"/>
          </a:xfrm>
          <a:prstGeom prst="curvedConnector3">
            <a:avLst>
              <a:gd name="adj1" fmla="val -5059761"/>
            </a:avLst>
          </a:prstGeom>
          <a:ln>
            <a:solidFill>
              <a:srgbClr val="0000FF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1944008" y="1629871"/>
            <a:ext cx="6873421" cy="834572"/>
          </a:xfrm>
          <a:prstGeom prst="roundRect">
            <a:avLst>
              <a:gd name="adj" fmla="val 44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rgbClr val="000000"/>
                </a:solidFill>
              </a:rPr>
              <a:t>name</a:t>
            </a:r>
            <a:r>
              <a:rPr lang="en-US" sz="2000" dirty="0" err="1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ssn</a:t>
            </a:r>
            <a:r>
              <a:rPr lang="en-US" sz="2000" dirty="0" err="1">
                <a:solidFill>
                  <a:srgbClr val="000000"/>
                </a:solidFill>
              </a:rPr>
              <a:t>(Name, Addr), Name) &lt;- </a:t>
            </a:r>
            <a:r>
              <a:rPr lang="en-US" sz="2000" b="1" dirty="0" err="1">
                <a:solidFill>
                  <a:srgbClr val="000000"/>
                </a:solidFill>
              </a:rPr>
              <a:t>employee</a:t>
            </a:r>
            <a:r>
              <a:rPr lang="en-US" sz="2000" dirty="0" err="1">
                <a:solidFill>
                  <a:srgbClr val="000000"/>
                </a:solidFill>
              </a:rPr>
              <a:t>(_, Name, Addr).</a:t>
            </a:r>
          </a:p>
          <a:p>
            <a:r>
              <a:rPr lang="en-US" sz="2000" b="1" dirty="0" err="1">
                <a:solidFill>
                  <a:srgbClr val="000000"/>
                </a:solidFill>
              </a:rPr>
              <a:t>address</a:t>
            </a:r>
            <a:r>
              <a:rPr lang="en-US" sz="2000" dirty="0" err="1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ssn</a:t>
            </a:r>
            <a:r>
              <a:rPr lang="en-US" sz="2000" dirty="0" err="1">
                <a:solidFill>
                  <a:srgbClr val="000000"/>
                </a:solidFill>
              </a:rPr>
              <a:t>(Name, Addr), Addr) &lt;- </a:t>
            </a:r>
            <a:r>
              <a:rPr lang="en-US" sz="2000" b="1" dirty="0" err="1">
                <a:solidFill>
                  <a:srgbClr val="000000"/>
                </a:solidFill>
              </a:rPr>
              <a:t>employee</a:t>
            </a:r>
            <a:r>
              <a:rPr lang="en-US" sz="2000" dirty="0" err="1">
                <a:solidFill>
                  <a:srgbClr val="000000"/>
                </a:solidFill>
              </a:rPr>
              <a:t>(_, Name, Addr).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949" y="1768370"/>
            <a:ext cx="170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datalog rules: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375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3" grpId="0"/>
      <p:bldP spid="26" grpId="0"/>
      <p:bldP spid="27" grpId="0"/>
      <p:bldP spid="28" grpId="0" animBg="1"/>
      <p:bldP spid="22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3" grpId="0" animBg="1"/>
      <p:bldP spid="34" grpId="0" animBg="1"/>
      <p:bldP spid="34" grpId="1" animBg="1"/>
      <p:bldP spid="34" grpId="2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4" grpId="0" animBg="1"/>
      <p:bldP spid="45" grpId="0" animBg="1"/>
      <p:bldP spid="70" grpId="0" animBg="1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Interactive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976" y="1600200"/>
            <a:ext cx="8229600" cy="4855191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INSTALL_LB : installation guide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README : structure of distribution files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Quick-Start guide : usage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*.logic : </a:t>
            </a:r>
            <a:r>
              <a:rPr lang="en-US" dirty="0" err="1" smtClean="0"/>
              <a:t>Datalog</a:t>
            </a:r>
            <a:r>
              <a:rPr lang="en-US" dirty="0" smtClean="0"/>
              <a:t> examples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*.lb  : </a:t>
            </a:r>
            <a:r>
              <a:rPr lang="en-US" dirty="0" err="1" smtClean="0"/>
              <a:t>LogicBlox</a:t>
            </a:r>
            <a:r>
              <a:rPr lang="en-US" dirty="0" smtClean="0"/>
              <a:t> interactive shell script (to drive the </a:t>
            </a:r>
            <a:r>
              <a:rPr lang="en-US" dirty="0" err="1" smtClean="0"/>
              <a:t>Datalog</a:t>
            </a:r>
            <a:r>
              <a:rPr lang="en-US" dirty="0" smtClean="0"/>
              <a:t> examples)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Shan </a:t>
            </a:r>
            <a:r>
              <a:rPr lang="en-US" dirty="0" err="1" smtClean="0"/>
              <a:t>Shan</a:t>
            </a:r>
            <a:r>
              <a:rPr lang="en-US" dirty="0" smtClean="0"/>
              <a:t> and other </a:t>
            </a:r>
            <a:r>
              <a:rPr lang="en-US" dirty="0" err="1" smtClean="0"/>
              <a:t>LogicBlox</a:t>
            </a:r>
            <a:r>
              <a:rPr lang="en-US" dirty="0" smtClean="0"/>
              <a:t> folks will be available immediately after talk for the “synchronous” version of tutorial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4" name="Picture 3" descr="icon_keyboard_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6931" y="1734207"/>
            <a:ext cx="838200" cy="838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1202042">
            <a:off x="1365434" y="118678"/>
            <a:ext cx="3112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omic Sans MS"/>
                <a:cs typeface="Comic Sans MS"/>
              </a:rPr>
              <a:t>(Asynchronously!)</a:t>
            </a:r>
          </a:p>
        </p:txBody>
      </p:sp>
      <p:sp>
        <p:nvSpPr>
          <p:cNvPr id="8" name="TextBox 7"/>
          <p:cNvSpPr txBox="1"/>
          <p:nvPr/>
        </p:nvSpPr>
        <p:spPr>
          <a:xfrm rot="21380788">
            <a:off x="2476441" y="896105"/>
            <a:ext cx="530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Comic Sans MS"/>
                <a:cs typeface="Comic Sans MS"/>
              </a:rPr>
              <a:t>^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Universal Solutions Are Just What is Needed to Compute the Certain Answers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660900"/>
            <a:ext cx="8229600" cy="85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/>
              <a:t>Proof</a:t>
            </a:r>
            <a:r>
              <a:rPr lang="en-US" sz="2400"/>
              <a:t> (</a:t>
            </a:r>
            <a:r>
              <a:rPr lang="en-US" sz="2400" i="1"/>
              <a:t>crux</a:t>
            </a:r>
            <a:r>
              <a:rPr lang="en-US" sz="2400"/>
              <a:t>): use universality of materialized DB.</a:t>
            </a:r>
            <a:endParaRPr lang="en-US" sz="2400" i="1"/>
          </a:p>
        </p:txBody>
      </p:sp>
      <p:sp>
        <p:nvSpPr>
          <p:cNvPr id="6" name="TextBox 5"/>
          <p:cNvSpPr txBox="1"/>
          <p:nvPr/>
        </p:nvSpPr>
        <p:spPr>
          <a:xfrm>
            <a:off x="463248" y="2183449"/>
            <a:ext cx="8229600" cy="2231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Theorem</a:t>
            </a:r>
            <a:r>
              <a:rPr lang="en-US" sz="2400"/>
              <a:t>: can compute certain answers to Datalog program </a:t>
            </a:r>
            <a:r>
              <a:rPr lang="en-US" sz="2400" i="1"/>
              <a:t>q</a:t>
            </a:r>
            <a:r>
              <a:rPr lang="en-US" sz="2400"/>
              <a:t> over target/mediated schema by:</a:t>
            </a:r>
          </a:p>
          <a:p>
            <a:endParaRPr lang="en-US" sz="800"/>
          </a:p>
          <a:p>
            <a:pPr marL="914400" lvl="1" indent="-457200">
              <a:buAutoNum type="arabicParenBoth"/>
            </a:pPr>
            <a:r>
              <a:rPr lang="en-US" sz="2400"/>
              <a:t>evaluating </a:t>
            </a:r>
            <a:r>
              <a:rPr lang="en-US" sz="2400" i="1"/>
              <a:t>q</a:t>
            </a:r>
            <a:r>
              <a:rPr lang="en-US" sz="2400"/>
              <a:t> on materialized mediated DB (computed using inverse rules); then </a:t>
            </a:r>
          </a:p>
          <a:p>
            <a:pPr marL="914400" lvl="1" indent="-457200">
              <a:buAutoNum type="arabicParenBoth"/>
            </a:pPr>
            <a:endParaRPr lang="en-US" sz="700"/>
          </a:p>
          <a:p>
            <a:pPr lvl="1"/>
            <a:r>
              <a:rPr lang="en-US" sz="2400"/>
              <a:t>(2) crossing out rows containing Skolem terms.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662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/>
              <a:t>Notes on Skolem Functions in Datalog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52070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US"/>
              <a:t>Notion of weak acyclicity introduced by Deutsch and Popa, as a way to ensure termination of the </a:t>
            </a:r>
            <a:r>
              <a:rPr lang="en-US" b="1"/>
              <a:t>chase</a:t>
            </a:r>
            <a:r>
              <a:rPr lang="en-US"/>
              <a:t> procedure for logical dependencies (but applies to Datalog too).</a:t>
            </a:r>
          </a:p>
          <a:p>
            <a:pPr>
              <a:spcAft>
                <a:spcPts val="1200"/>
              </a:spcAft>
            </a:pPr>
            <a:r>
              <a:rPr lang="en-US" b="1"/>
              <a:t>Crazy idea</a:t>
            </a:r>
            <a:r>
              <a:rPr lang="en-US"/>
              <a:t>: what if we allow </a:t>
            </a:r>
            <a:r>
              <a:rPr lang="en-US" b="1"/>
              <a:t>arbitrary</a:t>
            </a:r>
            <a:r>
              <a:rPr lang="en-US"/>
              <a:t> use of Skolems, and forget about computing complete output idb’s bottom-up, but only </a:t>
            </a:r>
            <a:r>
              <a:rPr lang="en-US" b="1"/>
              <a:t>partially</a:t>
            </a:r>
            <a:r>
              <a:rPr lang="en-US"/>
              <a:t> enumerate their contents, on demand, using </a:t>
            </a:r>
            <a:r>
              <a:rPr lang="en-US" b="1"/>
              <a:t>top-down </a:t>
            </a:r>
            <a:r>
              <a:rPr lang="en-US"/>
              <a:t>evaluation?  </a:t>
            </a:r>
          </a:p>
          <a:p>
            <a:pPr lvl="1">
              <a:spcAft>
                <a:spcPts val="1200"/>
              </a:spcAft>
            </a:pPr>
            <a:r>
              <a:rPr lang="en-US"/>
              <a:t>And, while we’re at it, allow </a:t>
            </a:r>
            <a:r>
              <a:rPr lang="en-US" b="1"/>
              <a:t>unsafe</a:t>
            </a:r>
            <a:r>
              <a:rPr lang="en-US"/>
              <a:t> rules too?</a:t>
            </a:r>
          </a:p>
          <a:p>
            <a:pPr>
              <a:spcAft>
                <a:spcPts val="1200"/>
              </a:spcAft>
            </a:pPr>
            <a:r>
              <a:rPr lang="en-US"/>
              <a:t>This is actually a beautiful idea: it’s called </a:t>
            </a:r>
            <a:r>
              <a:rPr lang="en-US" b="1"/>
              <a:t>logic programming</a:t>
            </a:r>
          </a:p>
          <a:p>
            <a:pPr lvl="1">
              <a:spcAft>
                <a:spcPts val="1200"/>
              </a:spcAft>
            </a:pPr>
            <a:r>
              <a:rPr lang="en-US"/>
              <a:t>Skolem functions (aka “functor terms”) are how you build data structures like lists, trees, etc. in Prolog</a:t>
            </a:r>
          </a:p>
          <a:p>
            <a:pPr lvl="1">
              <a:spcAft>
                <a:spcPts val="1200"/>
              </a:spcAft>
            </a:pPr>
            <a:r>
              <a:rPr lang="en-US"/>
              <a:t>Resulting language is Turing-complete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25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81062"/>
          </a:xfrm>
        </p:spPr>
        <p:txBody>
          <a:bodyPr>
            <a:noAutofit/>
          </a:bodyPr>
          <a:lstStyle/>
          <a:p>
            <a:r>
              <a:rPr lang="en-US" sz="3600"/>
              <a:t>Summary: Datalog for </a:t>
            </a:r>
            <a:br>
              <a:rPr lang="en-US" sz="3600"/>
            </a:br>
            <a:r>
              <a:rPr lang="en-US" sz="3600"/>
              <a:t>Data Integration and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636" y="1647366"/>
            <a:ext cx="8229600" cy="49690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/>
              <a:t>Datalog serves as very nice language for </a:t>
            </a:r>
            <a:r>
              <a:rPr lang="en-US" sz="2800" b="1"/>
              <a:t>schema mappings</a:t>
            </a:r>
            <a:r>
              <a:rPr lang="en-US" sz="2800"/>
              <a:t>, as needed in data integration, provided we extend it with Skolem functions</a:t>
            </a:r>
            <a:endParaRPr lang="en-US" sz="2800" b="1"/>
          </a:p>
          <a:p>
            <a:pPr lvl="1">
              <a:spcAft>
                <a:spcPts val="600"/>
              </a:spcAft>
            </a:pPr>
            <a:r>
              <a:rPr lang="en-US" sz="2400"/>
              <a:t>Can use Datalog to compute certain answers</a:t>
            </a:r>
          </a:p>
          <a:p>
            <a:pPr lvl="1">
              <a:spcAft>
                <a:spcPts val="600"/>
              </a:spcAft>
            </a:pPr>
            <a:r>
              <a:rPr lang="en-US" sz="2400"/>
              <a:t>Fancier kinds of schema mappings than tgds require further language extensions; e.g., Datalog +/- </a:t>
            </a:r>
            <a:r>
              <a:rPr lang="en-US" sz="1600"/>
              <a:t>[Cali et al 09]</a:t>
            </a:r>
            <a:endParaRPr lang="en-US" sz="2400"/>
          </a:p>
          <a:p>
            <a:pPr>
              <a:spcAft>
                <a:spcPts val="600"/>
              </a:spcAft>
            </a:pPr>
            <a:r>
              <a:rPr lang="en-US" sz="2800"/>
              <a:t>Can also extend Datalog to track various kinds of data </a:t>
            </a:r>
            <a:r>
              <a:rPr lang="en-US" sz="2800" b="1"/>
              <a:t>provenance</a:t>
            </a:r>
            <a:r>
              <a:rPr lang="en-US" sz="2800"/>
              <a:t>, very useful in data integration</a:t>
            </a:r>
          </a:p>
          <a:p>
            <a:pPr lvl="1">
              <a:spcAft>
                <a:spcPts val="600"/>
              </a:spcAft>
            </a:pPr>
            <a:r>
              <a:rPr lang="en-US" sz="2400"/>
              <a:t>Using semiring-based framework </a:t>
            </a:r>
            <a:r>
              <a:rPr lang="en-US" sz="1800"/>
              <a:t>[Green+ 07]</a:t>
            </a: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88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/>
              <a:t>Some Datalog-Based Data Integration/Exchange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28657" cy="5058229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Information Manifold </a:t>
            </a:r>
            <a:r>
              <a:rPr lang="en-US" sz="2300"/>
              <a:t>[Levy+ 96]</a:t>
            </a:r>
            <a:endParaRPr lang="en-US"/>
          </a:p>
          <a:p>
            <a:pPr lvl="1"/>
            <a:r>
              <a:rPr lang="en-US"/>
              <a:t>Virtual approach</a:t>
            </a:r>
          </a:p>
          <a:p>
            <a:pPr lvl="1"/>
            <a:r>
              <a:rPr lang="en-US"/>
              <a:t>No recursion</a:t>
            </a:r>
          </a:p>
          <a:p>
            <a:endParaRPr lang="en-US"/>
          </a:p>
          <a:p>
            <a:r>
              <a:rPr lang="en-US"/>
              <a:t>Clio </a:t>
            </a:r>
            <a:r>
              <a:rPr lang="en-US" sz="2300"/>
              <a:t>[Miller+ 01]</a:t>
            </a:r>
            <a:endParaRPr lang="en-US"/>
          </a:p>
          <a:p>
            <a:pPr lvl="1"/>
            <a:r>
              <a:rPr lang="en-US"/>
              <a:t>Materialized approach</a:t>
            </a:r>
          </a:p>
          <a:p>
            <a:pPr lvl="1"/>
            <a:r>
              <a:rPr lang="en-US"/>
              <a:t>Skolem terms, no recursion, rich data model</a:t>
            </a:r>
          </a:p>
          <a:p>
            <a:pPr lvl="1"/>
            <a:r>
              <a:rPr lang="en-US"/>
              <a:t>Ships as part of IBM WebSphere</a:t>
            </a:r>
          </a:p>
          <a:p>
            <a:endParaRPr lang="en-US"/>
          </a:p>
          <a:p>
            <a:r>
              <a:rPr lang="en-US"/>
              <a:t>Orchestra CDSS </a:t>
            </a:r>
            <a:r>
              <a:rPr lang="en-US" sz="2300"/>
              <a:t>[Ives+ 05]</a:t>
            </a:r>
            <a:endParaRPr lang="en-US"/>
          </a:p>
          <a:p>
            <a:pPr lvl="1"/>
            <a:r>
              <a:rPr lang="en-US"/>
              <a:t>Materialized approach</a:t>
            </a:r>
          </a:p>
          <a:p>
            <a:pPr lvl="1"/>
            <a:r>
              <a:rPr lang="en-US"/>
              <a:t>Skolem terms, recursion, provenance,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2788" y="4851401"/>
            <a:ext cx="2018996" cy="40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7808" y="5363996"/>
            <a:ext cx="1560286" cy="432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01" y="1592154"/>
            <a:ext cx="2032000" cy="604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0700" y="2667000"/>
            <a:ext cx="1041400" cy="1041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80200" y="3543300"/>
            <a:ext cx="1911485" cy="68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06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2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/>
              <a:t>Datalog for Data Integration: </a:t>
            </a:r>
            <a:br>
              <a:rPr lang="en-US" sz="3600"/>
            </a:br>
            <a:r>
              <a:rPr lang="en-US" sz="3600"/>
              <a:t>Some Open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9570"/>
            <a:ext cx="8229600" cy="497114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3000"/>
              <a:t>Materialized data exchange: renewed need for efficient </a:t>
            </a:r>
            <a:r>
              <a:rPr lang="en-US" sz="3000" b="1"/>
              <a:t>incremental view maintenance </a:t>
            </a:r>
            <a:r>
              <a:rPr lang="en-US" sz="3000"/>
              <a:t>algorithms</a:t>
            </a:r>
          </a:p>
          <a:p>
            <a:pPr lvl="1">
              <a:spcAft>
                <a:spcPts val="600"/>
              </a:spcAft>
            </a:pPr>
            <a:r>
              <a:rPr lang="en-US" sz="2600"/>
              <a:t>Source databases are dynamic entities, need to propagate changes</a:t>
            </a:r>
          </a:p>
          <a:p>
            <a:pPr lvl="1">
              <a:spcAft>
                <a:spcPts val="600"/>
              </a:spcAft>
            </a:pPr>
            <a:r>
              <a:rPr lang="en-US" sz="2600"/>
              <a:t>Classical algorithm DRed </a:t>
            </a:r>
            <a:r>
              <a:rPr lang="en-US" sz="1900"/>
              <a:t>[Gupta+ 93]</a:t>
            </a:r>
            <a:r>
              <a:rPr lang="en-US" sz="2600"/>
              <a:t> often performs very badly; newer provenance-based algorithms </a:t>
            </a:r>
            <a:r>
              <a:rPr lang="en-US" sz="1900"/>
              <a:t>[Green+ 07, Liu+ 08]</a:t>
            </a:r>
            <a:r>
              <a:rPr lang="en-US" sz="2600"/>
              <a:t> faster but incur space overhead; can we do better?</a:t>
            </a:r>
          </a:p>
          <a:p>
            <a:pPr>
              <a:spcAft>
                <a:spcPts val="600"/>
              </a:spcAft>
            </a:pPr>
            <a:r>
              <a:rPr lang="en-US" sz="3000" b="1"/>
              <a:t>Termination</a:t>
            </a:r>
            <a:r>
              <a:rPr lang="en-US" sz="3000"/>
              <a:t> for Datalog with Skolems</a:t>
            </a:r>
          </a:p>
          <a:p>
            <a:pPr lvl="1">
              <a:spcAft>
                <a:spcPts val="600"/>
              </a:spcAft>
            </a:pPr>
            <a:r>
              <a:rPr lang="en-US" sz="2600"/>
              <a:t>Improvements on weak ayclicity for chase termination, translate to Datalog; more permissive conditions always useful!</a:t>
            </a:r>
          </a:p>
          <a:p>
            <a:pPr lvl="1">
              <a:spcAft>
                <a:spcPts val="600"/>
              </a:spcAft>
            </a:pPr>
            <a:r>
              <a:rPr lang="en-US" sz="2600"/>
              <a:t>Is termination even decidable?  (Undecidable if we allow Skolems </a:t>
            </a:r>
            <a:r>
              <a:rPr lang="en-US" sz="2600" i="1"/>
              <a:t>and </a:t>
            </a:r>
            <a:r>
              <a:rPr lang="en-US" sz="2600"/>
              <a:t>unsafe rules, of course.)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56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Outline of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June 14, 2011: The Second Coming of Datalog!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Refresher: </a:t>
            </a:r>
            <a:r>
              <a:rPr lang="en-US" dirty="0"/>
              <a:t>basics of </a:t>
            </a:r>
            <a:r>
              <a:rPr lang="en-US" dirty="0" err="1"/>
              <a:t>Datalog</a:t>
            </a:r>
            <a:endParaRPr lang="en-US" dirty="0"/>
          </a:p>
          <a:p>
            <a:r>
              <a:rPr lang="en-US" dirty="0"/>
              <a:t>Application #1: Data Integration and Exchange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Application #2: </a:t>
            </a:r>
            <a:r>
              <a:rPr lang="en-US" dirty="0">
                <a:solidFill>
                  <a:srgbClr val="FF0000"/>
                </a:solidFill>
              </a:rPr>
              <a:t>Program </a:t>
            </a:r>
            <a:r>
              <a:rPr lang="en-US" dirty="0" smtClean="0">
                <a:solidFill>
                  <a:srgbClr val="FF0000"/>
                </a:solidFill>
              </a:rPr>
              <a:t>Analysis</a:t>
            </a:r>
          </a:p>
          <a:p>
            <a:r>
              <a:rPr lang="en-US" dirty="0" smtClean="0"/>
              <a:t>Application #3: Declarative Networking</a:t>
            </a:r>
            <a:endParaRPr lang="en-US" dirty="0"/>
          </a:p>
          <a:p>
            <a:r>
              <a:rPr lang="en-US" dirty="0" smtClean="0"/>
              <a:t>Conclusion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2197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What is it?</a:t>
            </a:r>
          </a:p>
          <a:p>
            <a:pPr lvl="1"/>
            <a:r>
              <a:rPr lang="en-US" dirty="0" smtClean="0"/>
              <a:t>Fundamental analysis aiding software development</a:t>
            </a:r>
          </a:p>
          <a:p>
            <a:pPr lvl="1"/>
            <a:r>
              <a:rPr lang="en-US" dirty="0" smtClean="0"/>
              <a:t>Help make programs run fast, help you find bugs</a:t>
            </a:r>
          </a:p>
          <a:p>
            <a:r>
              <a:rPr lang="en-US" b="1" dirty="0" smtClean="0"/>
              <a:t>Why in </a:t>
            </a:r>
            <a:r>
              <a:rPr lang="en-US" b="1" dirty="0" err="1" smtClean="0"/>
              <a:t>Datalog</a:t>
            </a:r>
            <a:r>
              <a:rPr lang="en-US" b="1" dirty="0" smtClean="0"/>
              <a:t>?</a:t>
            </a:r>
          </a:p>
          <a:p>
            <a:pPr lvl="1"/>
            <a:r>
              <a:rPr lang="en-US" dirty="0" smtClean="0"/>
              <a:t>Declarative recursion</a:t>
            </a:r>
          </a:p>
          <a:p>
            <a:r>
              <a:rPr lang="en-US" b="1" dirty="0" smtClean="0"/>
              <a:t>How does it work?</a:t>
            </a:r>
          </a:p>
          <a:p>
            <a:pPr lvl="1"/>
            <a:r>
              <a:rPr lang="en-US" dirty="0" smtClean="0"/>
              <a:t>Really well!  An order-of-magnitude faster than hand-tuned, Java tools</a:t>
            </a:r>
          </a:p>
          <a:p>
            <a:pPr lvl="1"/>
            <a:r>
              <a:rPr lang="en-US" dirty="0" err="1" smtClean="0"/>
              <a:t>Datalog</a:t>
            </a:r>
            <a:r>
              <a:rPr lang="en-US" dirty="0" smtClean="0"/>
              <a:t> optimizations are crucial in achieving performance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46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13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Program Analysis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 advTm="2172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Program Behavior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667000" y="3276600"/>
            <a:ext cx="4114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animal.eat( (Food)  thing);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0800" y="5105400"/>
            <a:ext cx="3429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through what method does it </a:t>
            </a:r>
            <a:r>
              <a:rPr lang="en-US" sz="2400" b="1" i="1" dirty="0" smtClean="0"/>
              <a:t>eat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324600" y="2362200"/>
            <a:ext cx="2057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is </a:t>
            </a:r>
            <a:r>
              <a:rPr lang="en-US" sz="2400" b="1" i="1" dirty="0" smtClean="0"/>
              <a:t>thing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533400" y="2362200"/>
            <a:ext cx="2743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is </a:t>
            </a:r>
            <a:r>
              <a:rPr lang="en-US" sz="2400" b="1" i="1" dirty="0" smtClean="0"/>
              <a:t>animal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48</a:t>
            </a:fld>
            <a:endParaRPr lang="en-US"/>
          </a:p>
        </p:txBody>
      </p:sp>
      <p:cxnSp>
        <p:nvCxnSpPr>
          <p:cNvPr id="17" name="Curved Connector 16"/>
          <p:cNvCxnSpPr/>
          <p:nvPr/>
        </p:nvCxnSpPr>
        <p:spPr>
          <a:xfrm>
            <a:off x="1752600" y="3048000"/>
            <a:ext cx="1371600" cy="91440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3810794" y="4572000"/>
            <a:ext cx="914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6324600" y="3048000"/>
            <a:ext cx="1066800" cy="91440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533400" y="3505200"/>
            <a:ext cx="1905000" cy="1143000"/>
          </a:xfrm>
          <a:prstGeom prst="roundRect">
            <a:avLst>
              <a:gd name="adj" fmla="val 1285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points-to analyses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02763" y="1365647"/>
            <a:ext cx="707443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(without actually running the program)</a:t>
            </a:r>
            <a:endParaRPr lang="en-US" sz="3400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4145208" y="1600200"/>
            <a:ext cx="1341192" cy="30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99417" y="990600"/>
            <a:ext cx="13869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testing</a:t>
            </a:r>
            <a:endParaRPr lang="en-US" sz="3400" dirty="0"/>
          </a:p>
        </p:txBody>
      </p:sp>
    </p:spTree>
    <p:custDataLst>
      <p:tags r:id="rId1"/>
    </p:custDataLst>
  </p:cSld>
  <p:clrMapOvr>
    <a:masterClrMapping/>
  </p:clrMapOvr>
  <p:transition advTm="1228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6" grpId="0" animBg="1"/>
      <p:bldP spid="38" grpId="0"/>
      <p:bldP spid="4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667000" y="3276600"/>
            <a:ext cx="4114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animal.eat( (Food)  thing);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0800" y="5105400"/>
            <a:ext cx="3429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through what method does it </a:t>
            </a:r>
            <a:r>
              <a:rPr lang="en-US" sz="2400" b="1" i="1" dirty="0" smtClean="0"/>
              <a:t>eat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324600" y="2362200"/>
            <a:ext cx="2057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is </a:t>
            </a:r>
            <a:r>
              <a:rPr lang="en-US" sz="2400" b="1" i="1" dirty="0" smtClean="0"/>
              <a:t>thing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533400" y="2362200"/>
            <a:ext cx="2743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is </a:t>
            </a:r>
            <a:r>
              <a:rPr lang="en-US" sz="2400" b="1" i="1" dirty="0" smtClean="0"/>
              <a:t>animal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49</a:t>
            </a:fld>
            <a:endParaRPr lang="en-US"/>
          </a:p>
        </p:txBody>
      </p:sp>
      <p:cxnSp>
        <p:nvCxnSpPr>
          <p:cNvPr id="17" name="Curved Connector 16"/>
          <p:cNvCxnSpPr/>
          <p:nvPr/>
        </p:nvCxnSpPr>
        <p:spPr>
          <a:xfrm>
            <a:off x="1752600" y="3048000"/>
            <a:ext cx="1371600" cy="91440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3810794" y="4572000"/>
            <a:ext cx="914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6324600" y="3048000"/>
            <a:ext cx="1066800" cy="91440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33400" y="2362200"/>
            <a:ext cx="2743200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it’s a </a:t>
            </a:r>
            <a:r>
              <a:rPr lang="en-US" sz="2400" b="1" dirty="0" smtClean="0">
                <a:solidFill>
                  <a:schemeClr val="tx1"/>
                </a:solidFill>
              </a:rPr>
              <a:t>Dog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90800" y="5105400"/>
            <a:ext cx="3429000" cy="1219200"/>
          </a:xfrm>
          <a:prstGeom prst="roundRect">
            <a:avLst>
              <a:gd name="adj" fmla="val 11828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class Dog {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   void eat(Food f) { … }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}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400" y="4267200"/>
            <a:ext cx="30480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virtual call resolution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24600" y="2362200"/>
            <a:ext cx="2057400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it’s </a:t>
            </a:r>
            <a:r>
              <a:rPr lang="en-US" sz="2400" b="1" dirty="0" smtClean="0">
                <a:solidFill>
                  <a:schemeClr val="tx1"/>
                </a:solidFill>
              </a:rPr>
              <a:t>Chocolate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495800" y="3962400"/>
            <a:ext cx="990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477000" y="4267200"/>
            <a:ext cx="24384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type erasure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9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272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Outline of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624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June 14, 2011: The Second Coming of Datalog!</a:t>
            </a:r>
          </a:p>
          <a:p>
            <a:pPr marL="0" indent="0">
              <a:buNone/>
            </a:pPr>
            <a:endParaRPr lang="en-US" sz="1800" i="1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Refresher: </a:t>
            </a:r>
            <a:r>
              <a:rPr lang="en-US" dirty="0" err="1">
                <a:solidFill>
                  <a:srgbClr val="FF0000"/>
                </a:solidFill>
              </a:rPr>
              <a:t>Datalog 101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Application #1: Data Integration and Exchange</a:t>
            </a:r>
          </a:p>
          <a:p>
            <a:r>
              <a:rPr lang="en-US" dirty="0" smtClean="0"/>
              <a:t>Application #2: </a:t>
            </a:r>
            <a:r>
              <a:rPr lang="en-US" dirty="0"/>
              <a:t>Program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Application #3: Declarative Networking</a:t>
            </a:r>
            <a:endParaRPr lang="en-US" dirty="0"/>
          </a:p>
          <a:p>
            <a:r>
              <a:rPr lang="en-US" dirty="0" smtClean="0"/>
              <a:t>Conclusions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2197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Bug Finding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667000" y="3276600"/>
            <a:ext cx="4114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animal.eat( (Food)  thing);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0800" y="5105400"/>
            <a:ext cx="3429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through what method does it </a:t>
            </a:r>
            <a:r>
              <a:rPr lang="en-US" sz="2400" b="1" i="1" dirty="0" smtClean="0"/>
              <a:t>eat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6324600" y="2362200"/>
            <a:ext cx="2057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is </a:t>
            </a:r>
            <a:r>
              <a:rPr lang="en-US" sz="2400" b="1" i="1" dirty="0" smtClean="0"/>
              <a:t>thing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533400" y="2362200"/>
            <a:ext cx="2743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is </a:t>
            </a:r>
            <a:r>
              <a:rPr lang="en-US" sz="2400" b="1" i="1" dirty="0" smtClean="0"/>
              <a:t>animal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50</a:t>
            </a:fld>
            <a:endParaRPr lang="en-US" dirty="0"/>
          </a:p>
        </p:txBody>
      </p:sp>
      <p:cxnSp>
        <p:nvCxnSpPr>
          <p:cNvPr id="17" name="Curved Connector 16"/>
          <p:cNvCxnSpPr/>
          <p:nvPr/>
        </p:nvCxnSpPr>
        <p:spPr>
          <a:xfrm>
            <a:off x="1752600" y="3048000"/>
            <a:ext cx="1371600" cy="91440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3810794" y="4572000"/>
            <a:ext cx="914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6324600" y="3048000"/>
            <a:ext cx="1066800" cy="91440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33400" y="2362200"/>
            <a:ext cx="2743200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it’s a </a:t>
            </a:r>
            <a:r>
              <a:rPr lang="en-US" sz="2400" b="1" dirty="0" smtClean="0">
                <a:solidFill>
                  <a:schemeClr val="tx1"/>
                </a:solidFill>
              </a:rPr>
              <a:t>Dog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90800" y="5105400"/>
            <a:ext cx="3429000" cy="1219200"/>
          </a:xfrm>
          <a:prstGeom prst="roundRect">
            <a:avLst>
              <a:gd name="adj" fmla="val 11828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class Dog {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   void eat(Food f) { … }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}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24600" y="2362200"/>
            <a:ext cx="2057400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it’s </a:t>
            </a:r>
            <a:r>
              <a:rPr lang="en-US" sz="2400" b="1" dirty="0" smtClean="0">
                <a:solidFill>
                  <a:schemeClr val="tx1"/>
                </a:solidFill>
              </a:rPr>
              <a:t>Chocolate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495800" y="3962400"/>
            <a:ext cx="990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172200" y="4191000"/>
            <a:ext cx="2667000" cy="914400"/>
          </a:xfrm>
          <a:prstGeom prst="roundRect">
            <a:avLst>
              <a:gd name="adj" fmla="val 1047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Dog + Chocolate = BUG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9600" y="4191000"/>
            <a:ext cx="30480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chemeClr val="tx1"/>
                </a:solidFill>
              </a:rPr>
              <a:t>ChokeException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never caught = BUG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6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Precise, Fast Program Analysis Is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necessarily an approximation</a:t>
            </a:r>
          </a:p>
          <a:p>
            <a:pPr lvl="1"/>
            <a:r>
              <a:rPr lang="en-US" dirty="0" smtClean="0"/>
              <a:t>because Alan Turing said so</a:t>
            </a:r>
          </a:p>
          <a:p>
            <a:r>
              <a:rPr lang="en-US" dirty="0" smtClean="0"/>
              <a:t>a </a:t>
            </a:r>
            <a:r>
              <a:rPr lang="en-US" b="1" i="1" dirty="0" smtClean="0"/>
              <a:t>lot</a:t>
            </a:r>
            <a:r>
              <a:rPr lang="en-US" dirty="0" smtClean="0"/>
              <a:t> of possible execution paths to analyze</a:t>
            </a:r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14 </a:t>
            </a:r>
            <a:r>
              <a:rPr lang="en-US" dirty="0" smtClean="0"/>
              <a:t>acyclic paths in an average Java program, </a:t>
            </a:r>
            <a:r>
              <a:rPr lang="en-US" i="1" dirty="0" smtClean="0"/>
              <a:t>Whaley et al., ‘05</a:t>
            </a:r>
            <a:endParaRPr lang="en-US" i="1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" name="Picture 4" descr="turing_alan_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2834096"/>
            <a:ext cx="3173987" cy="3675888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562600" y="3538184"/>
            <a:ext cx="1752600" cy="990600"/>
          </a:xfrm>
          <a:prstGeom prst="wedgeEllipseCallout">
            <a:avLst>
              <a:gd name="adj1" fmla="val -70295"/>
              <a:gd name="adj2" fmla="val 677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Halt</a:t>
            </a:r>
          </a:p>
        </p:txBody>
      </p:sp>
    </p:spTree>
    <p:custDataLst>
      <p:tags r:id="rId1"/>
    </p:custDataLst>
  </p:cSld>
  <p:clrMapOvr>
    <a:masterClrMapping/>
  </p:clrMapOvr>
  <p:transition advTm="75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Program Analysis in </a:t>
            </a:r>
            <a:r>
              <a:rPr lang="en-US" dirty="0" err="1" smtClean="0"/>
              <a:t>datalog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 advTm="15078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810125"/>
            <a:ext cx="7772400" cy="1362075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datalog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9718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Program Analysis in A Declarative Language?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10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 Analysis: A Complex Domain</a:t>
            </a:r>
            <a:endParaRPr lang="en-US" dirty="0"/>
          </a:p>
        </p:txBody>
      </p:sp>
      <p:pic>
        <p:nvPicPr>
          <p:cNvPr id="7" name="Content Placeholder 6" descr="pointer-analysis-search (1)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886200" y="1341437"/>
            <a:ext cx="4191000" cy="5153378"/>
          </a:xfrm>
        </p:spPr>
      </p:pic>
      <p:sp>
        <p:nvSpPr>
          <p:cNvPr id="8" name="Oval 7"/>
          <p:cNvSpPr/>
          <p:nvPr/>
        </p:nvSpPr>
        <p:spPr>
          <a:xfrm>
            <a:off x="4419600" y="1265237"/>
            <a:ext cx="457200" cy="228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19600" y="4267200"/>
            <a:ext cx="762000" cy="228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7200" y="6172200"/>
            <a:ext cx="762000" cy="228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5400" y="5334000"/>
            <a:ext cx="990600" cy="228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85800" y="1295400"/>
            <a:ext cx="28194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flow-sensitive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5800" y="5147731"/>
            <a:ext cx="28194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field-sensitive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5800" y="4047065"/>
            <a:ext cx="28194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context-sensitive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" y="4597398"/>
            <a:ext cx="28194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field-based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800" y="3496732"/>
            <a:ext cx="28194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object-sensitive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5800" y="1845733"/>
            <a:ext cx="28194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inclusion-based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5800" y="2396066"/>
            <a:ext cx="28194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unification-based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5800" y="2946399"/>
            <a:ext cx="28194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k-</a:t>
            </a:r>
            <a:r>
              <a:rPr lang="en-US" sz="2400" dirty="0" err="1" smtClean="0">
                <a:solidFill>
                  <a:schemeClr val="tx1"/>
                </a:solidFill>
              </a:rPr>
              <a:t>cfa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5800" y="5698064"/>
            <a:ext cx="28194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BDDs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5800" y="6248400"/>
            <a:ext cx="28194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heap-sensitive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54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42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Algorithms in 10-page Conf.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4145501" cy="478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76400"/>
            <a:ext cx="4962525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797288"/>
            <a:ext cx="3810000" cy="49845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2022821"/>
            <a:ext cx="4252913" cy="55971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2286000"/>
            <a:ext cx="4953000" cy="500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2514600"/>
            <a:ext cx="3352800" cy="7836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2161948"/>
            <a:ext cx="3581400" cy="6448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81475" y="2400300"/>
            <a:ext cx="4733925" cy="384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Rounded Rectangle 11"/>
          <p:cNvSpPr/>
          <p:nvPr/>
        </p:nvSpPr>
        <p:spPr>
          <a:xfrm>
            <a:off x="304800" y="1371600"/>
            <a:ext cx="2743200" cy="914400"/>
          </a:xfrm>
          <a:prstGeom prst="roundRect">
            <a:avLst>
              <a:gd name="adj" fmla="val 11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/>
              <a:t>variaton</a:t>
            </a:r>
            <a:r>
              <a:rPr lang="en-US" sz="2800" dirty="0" smtClean="0"/>
              <a:t> points unclear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304800" y="2476500"/>
            <a:ext cx="2743200" cy="914400"/>
          </a:xfrm>
          <a:prstGeom prst="roundRect">
            <a:avLst>
              <a:gd name="adj" fmla="val 10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every </a:t>
            </a:r>
            <a:r>
              <a:rPr lang="en-US" sz="2800" dirty="0" err="1" smtClean="0"/>
              <a:t>variaton</a:t>
            </a:r>
            <a:r>
              <a:rPr lang="en-US" sz="2800" dirty="0" smtClean="0"/>
              <a:t> new algorithm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304800" y="3581400"/>
            <a:ext cx="2743200" cy="914400"/>
          </a:xfrm>
          <a:prstGeom prst="roundRect">
            <a:avLst>
              <a:gd name="adj" fmla="val 11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correctness unclear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304800" y="4686300"/>
            <a:ext cx="2743200" cy="914400"/>
          </a:xfrm>
          <a:prstGeom prst="roundRect">
            <a:avLst>
              <a:gd name="adj" fmla="val 11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incomparable in precision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304800" y="5791200"/>
            <a:ext cx="2743200" cy="914400"/>
          </a:xfrm>
          <a:prstGeom prst="roundRect">
            <a:avLst>
              <a:gd name="adj" fmla="val 13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incomparable in performance</a:t>
            </a:r>
            <a:endParaRPr lang="en-US" sz="28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55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559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Want: Specification +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56</a:t>
            </a:fld>
            <a:endParaRPr lang="en-US"/>
          </a:p>
        </p:txBody>
      </p:sp>
      <p:grpSp>
        <p:nvGrpSpPr>
          <p:cNvPr id="3" name="Group 18"/>
          <p:cNvGrpSpPr/>
          <p:nvPr/>
        </p:nvGrpSpPr>
        <p:grpSpPr>
          <a:xfrm>
            <a:off x="914400" y="2286000"/>
            <a:ext cx="1219200" cy="304800"/>
            <a:chOff x="1219200" y="2438400"/>
            <a:chExt cx="1219200" cy="304800"/>
          </a:xfrm>
        </p:grpSpPr>
        <p:sp>
          <p:nvSpPr>
            <p:cNvPr id="5" name="Rectangle 4"/>
            <p:cNvSpPr/>
            <p:nvPr/>
          </p:nvSpPr>
          <p:spPr>
            <a:xfrm>
              <a:off x="1219200" y="2438400"/>
              <a:ext cx="304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0" y="24384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28800" y="2438400"/>
              <a:ext cx="304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0" y="2438400"/>
              <a:ext cx="3048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14400" y="3352800"/>
            <a:ext cx="1219200" cy="304800"/>
            <a:chOff x="1219200" y="2971800"/>
            <a:chExt cx="1219200" cy="304800"/>
          </a:xfrm>
        </p:grpSpPr>
        <p:sp>
          <p:nvSpPr>
            <p:cNvPr id="9" name="Rectangle 8"/>
            <p:cNvSpPr/>
            <p:nvPr/>
          </p:nvSpPr>
          <p:spPr>
            <a:xfrm>
              <a:off x="1219200" y="29718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0" y="2971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2971800"/>
              <a:ext cx="304800" cy="304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33600" y="2971800"/>
              <a:ext cx="3048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6"/>
          <p:cNvGrpSpPr/>
          <p:nvPr/>
        </p:nvGrpSpPr>
        <p:grpSpPr>
          <a:xfrm>
            <a:off x="914400" y="4648200"/>
            <a:ext cx="1219200" cy="304800"/>
            <a:chOff x="1219200" y="3581400"/>
            <a:chExt cx="1219200" cy="304800"/>
          </a:xfrm>
        </p:grpSpPr>
        <p:sp>
          <p:nvSpPr>
            <p:cNvPr id="13" name="Rectangle 12"/>
            <p:cNvSpPr/>
            <p:nvPr/>
          </p:nvSpPr>
          <p:spPr>
            <a:xfrm>
              <a:off x="1219200" y="3581400"/>
              <a:ext cx="304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24000" y="3581400"/>
              <a:ext cx="3048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28800" y="3581400"/>
              <a:ext cx="304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33600" y="35814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28"/>
          <p:cNvGrpSpPr/>
          <p:nvPr/>
        </p:nvGrpSpPr>
        <p:grpSpPr>
          <a:xfrm>
            <a:off x="914400" y="5715000"/>
            <a:ext cx="1219200" cy="304800"/>
            <a:chOff x="1219200" y="5334000"/>
            <a:chExt cx="1219200" cy="304800"/>
          </a:xfrm>
        </p:grpSpPr>
        <p:sp>
          <p:nvSpPr>
            <p:cNvPr id="25" name="Rectangle 24"/>
            <p:cNvSpPr/>
            <p:nvPr/>
          </p:nvSpPr>
          <p:spPr>
            <a:xfrm>
              <a:off x="1219200" y="5334000"/>
              <a:ext cx="304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0" y="53340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28800" y="5334000"/>
              <a:ext cx="304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33600" y="5334000"/>
              <a:ext cx="304800" cy="304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76"/>
          <p:cNvGrpSpPr/>
          <p:nvPr/>
        </p:nvGrpSpPr>
        <p:grpSpPr>
          <a:xfrm>
            <a:off x="6858000" y="2057400"/>
            <a:ext cx="1219200" cy="914400"/>
            <a:chOff x="3810000" y="1676400"/>
            <a:chExt cx="1219200" cy="914400"/>
          </a:xfrm>
        </p:grpSpPr>
        <p:sp>
          <p:nvSpPr>
            <p:cNvPr id="21" name="Rectangle 20"/>
            <p:cNvSpPr/>
            <p:nvPr/>
          </p:nvSpPr>
          <p:spPr>
            <a:xfrm>
              <a:off x="3810000" y="1676400"/>
              <a:ext cx="304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14800" y="16764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419600" y="1676400"/>
              <a:ext cx="3048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24400" y="16764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10000" y="19812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14800" y="1981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419600" y="1981200"/>
              <a:ext cx="304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24400" y="1981200"/>
              <a:ext cx="3048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10000" y="2286000"/>
              <a:ext cx="3048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114800" y="22860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419600" y="22860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724400" y="22860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75"/>
          <p:cNvGrpSpPr/>
          <p:nvPr/>
        </p:nvGrpSpPr>
        <p:grpSpPr>
          <a:xfrm>
            <a:off x="6858000" y="3200400"/>
            <a:ext cx="1219200" cy="914400"/>
            <a:chOff x="3810000" y="2971800"/>
            <a:chExt cx="1219200" cy="914400"/>
          </a:xfrm>
        </p:grpSpPr>
        <p:sp>
          <p:nvSpPr>
            <p:cNvPr id="38" name="Rectangle 37"/>
            <p:cNvSpPr/>
            <p:nvPr/>
          </p:nvSpPr>
          <p:spPr>
            <a:xfrm>
              <a:off x="3810000" y="2971800"/>
              <a:ext cx="3048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14800" y="29718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419600" y="2971800"/>
              <a:ext cx="3048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724400" y="2971800"/>
              <a:ext cx="3048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810000" y="32766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14800" y="32766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419600" y="3276600"/>
              <a:ext cx="304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724400" y="32766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810000" y="3581400"/>
              <a:ext cx="304800" cy="30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14800" y="35814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419600" y="35814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724400" y="3581400"/>
              <a:ext cx="3048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6858000" y="4419600"/>
            <a:ext cx="1219200" cy="914400"/>
            <a:chOff x="3810000" y="4267200"/>
            <a:chExt cx="1219200" cy="914400"/>
          </a:xfrm>
        </p:grpSpPr>
        <p:sp>
          <p:nvSpPr>
            <p:cNvPr id="50" name="Rectangle 49"/>
            <p:cNvSpPr/>
            <p:nvPr/>
          </p:nvSpPr>
          <p:spPr>
            <a:xfrm>
              <a:off x="3810000" y="4267200"/>
              <a:ext cx="3048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114800" y="42672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19600" y="4267200"/>
              <a:ext cx="304800" cy="3048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24400" y="4267200"/>
              <a:ext cx="304800" cy="304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810000" y="4572000"/>
              <a:ext cx="304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114800" y="4572000"/>
              <a:ext cx="304800" cy="30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19600" y="4572000"/>
              <a:ext cx="304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724400" y="4572000"/>
              <a:ext cx="304800" cy="3048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810000" y="4876800"/>
              <a:ext cx="304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114800" y="48768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19600" y="4876800"/>
              <a:ext cx="3048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724400" y="48768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3"/>
          <p:cNvGrpSpPr/>
          <p:nvPr/>
        </p:nvGrpSpPr>
        <p:grpSpPr>
          <a:xfrm>
            <a:off x="6858000" y="5562600"/>
            <a:ext cx="1219200" cy="914400"/>
            <a:chOff x="3810000" y="5562600"/>
            <a:chExt cx="1219200" cy="914400"/>
          </a:xfrm>
        </p:grpSpPr>
        <p:sp>
          <p:nvSpPr>
            <p:cNvPr id="62" name="Rectangle 61"/>
            <p:cNvSpPr/>
            <p:nvPr/>
          </p:nvSpPr>
          <p:spPr>
            <a:xfrm>
              <a:off x="3810000" y="5562600"/>
              <a:ext cx="304800" cy="3048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114800" y="55626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419600" y="55626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724400" y="55626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810000" y="58674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114800" y="58674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419600" y="5867400"/>
              <a:ext cx="304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724400" y="58674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810000" y="61722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114800" y="61722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419600" y="6172200"/>
              <a:ext cx="304800" cy="3048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724400" y="6172200"/>
              <a:ext cx="304800" cy="3048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533400" y="1447800"/>
            <a:ext cx="2133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Specifications</a:t>
            </a:r>
            <a:endParaRPr lang="en-US" sz="2600" dirty="0"/>
          </a:p>
        </p:txBody>
      </p:sp>
      <p:sp>
        <p:nvSpPr>
          <p:cNvPr id="80" name="Rounded Rectangle 79"/>
          <p:cNvSpPr/>
          <p:nvPr/>
        </p:nvSpPr>
        <p:spPr>
          <a:xfrm>
            <a:off x="3429000" y="3200400"/>
            <a:ext cx="2057400" cy="1524000"/>
          </a:xfrm>
          <a:prstGeom prst="roundRect">
            <a:avLst>
              <a:gd name="adj" fmla="val 12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Declarative</a:t>
            </a:r>
          </a:p>
          <a:p>
            <a:pPr algn="ctr"/>
            <a:r>
              <a:rPr lang="en-US" sz="2800" dirty="0" smtClean="0"/>
              <a:t>Language Runtime</a:t>
            </a:r>
            <a:endParaRPr lang="en-US" sz="2800" dirty="0"/>
          </a:p>
        </p:txBody>
      </p:sp>
      <p:cxnSp>
        <p:nvCxnSpPr>
          <p:cNvPr id="83" name="Straight Arrow Connector 82"/>
          <p:cNvCxnSpPr>
            <a:stCxn id="8" idx="3"/>
          </p:cNvCxnSpPr>
          <p:nvPr/>
        </p:nvCxnSpPr>
        <p:spPr>
          <a:xfrm>
            <a:off x="2133600" y="2438400"/>
            <a:ext cx="1295400" cy="10668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12" idx="3"/>
            <a:endCxn id="80" idx="1"/>
          </p:cNvCxnSpPr>
          <p:nvPr/>
        </p:nvCxnSpPr>
        <p:spPr>
          <a:xfrm>
            <a:off x="2133600" y="3505200"/>
            <a:ext cx="1295400" cy="4572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6" idx="3"/>
          </p:cNvCxnSpPr>
          <p:nvPr/>
        </p:nvCxnSpPr>
        <p:spPr>
          <a:xfrm flipV="1">
            <a:off x="2133600" y="4064000"/>
            <a:ext cx="1295400" cy="7366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28" idx="3"/>
          </p:cNvCxnSpPr>
          <p:nvPr/>
        </p:nvCxnSpPr>
        <p:spPr>
          <a:xfrm flipV="1">
            <a:off x="2133600" y="4343400"/>
            <a:ext cx="1295400" cy="15240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30" idx="1"/>
          </p:cNvCxnSpPr>
          <p:nvPr/>
        </p:nvCxnSpPr>
        <p:spPr>
          <a:xfrm flipV="1">
            <a:off x="5486400" y="2514600"/>
            <a:ext cx="1371600" cy="9906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42" idx="1"/>
          </p:cNvCxnSpPr>
          <p:nvPr/>
        </p:nvCxnSpPr>
        <p:spPr>
          <a:xfrm flipV="1">
            <a:off x="5486400" y="3657600"/>
            <a:ext cx="1371600" cy="762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80" idx="3"/>
            <a:endCxn id="54" idx="1"/>
          </p:cNvCxnSpPr>
          <p:nvPr/>
        </p:nvCxnSpPr>
        <p:spPr>
          <a:xfrm>
            <a:off x="5486400" y="3962400"/>
            <a:ext cx="1371600" cy="9144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endCxn id="66" idx="1"/>
          </p:cNvCxnSpPr>
          <p:nvPr/>
        </p:nvCxnSpPr>
        <p:spPr>
          <a:xfrm rot="16200000" flipH="1">
            <a:off x="5334000" y="4495800"/>
            <a:ext cx="1676400" cy="13716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ounded Rectangle 112"/>
          <p:cNvSpPr/>
          <p:nvPr/>
        </p:nvSpPr>
        <p:spPr>
          <a:xfrm>
            <a:off x="6019800" y="1371600"/>
            <a:ext cx="2667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Implementation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 advTm="36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810125"/>
            <a:ext cx="7772400" cy="1362075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datalog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9718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Declarative = GOOD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10813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Program Analysis: Domain of Mutual Recursion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3505200" y="1828800"/>
            <a:ext cx="1905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var</a:t>
            </a:r>
            <a:r>
              <a:rPr lang="en-US" sz="2400" dirty="0" smtClean="0"/>
              <a:t> points-to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85800" y="1600200"/>
            <a:ext cx="16002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x = y;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Shape 8"/>
          <p:cNvCxnSpPr>
            <a:endCxn id="5" idx="0"/>
          </p:cNvCxnSpPr>
          <p:nvPr/>
        </p:nvCxnSpPr>
        <p:spPr>
          <a:xfrm flipV="1">
            <a:off x="3429000" y="1828800"/>
            <a:ext cx="1028700" cy="381000"/>
          </a:xfrm>
          <a:prstGeom prst="curvedConnector4">
            <a:avLst>
              <a:gd name="adj1" fmla="val -46475"/>
              <a:gd name="adj2" fmla="val 249032"/>
            </a:avLst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85800" y="1600200"/>
            <a:ext cx="16002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x = f();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1416" y="3811128"/>
            <a:ext cx="1905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call graph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5" idx="2"/>
            <a:endCxn id="13" idx="0"/>
          </p:cNvCxnSpPr>
          <p:nvPr/>
        </p:nvCxnSpPr>
        <p:spPr>
          <a:xfrm rot="5400000">
            <a:off x="2686344" y="2039772"/>
            <a:ext cx="1448928" cy="209378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85800" y="1600200"/>
            <a:ext cx="16002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x = </a:t>
            </a:r>
            <a:r>
              <a:rPr lang="en-US" sz="2400" dirty="0" err="1" smtClean="0">
                <a:solidFill>
                  <a:schemeClr val="tx1"/>
                </a:solidFill>
              </a:rPr>
              <a:t>y.f</a:t>
            </a:r>
            <a:r>
              <a:rPr lang="en-US" sz="2400" dirty="0" smtClean="0">
                <a:solidFill>
                  <a:schemeClr val="tx1"/>
                </a:solidFill>
              </a:rPr>
              <a:t>();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13" idx="0"/>
            <a:endCxn id="5" idx="2"/>
          </p:cNvCxnSpPr>
          <p:nvPr/>
        </p:nvCxnSpPr>
        <p:spPr>
          <a:xfrm rot="5400000" flipH="1" flipV="1">
            <a:off x="2686344" y="2039772"/>
            <a:ext cx="1448928" cy="209378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85800" y="1600200"/>
            <a:ext cx="17526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x.f</a:t>
            </a:r>
            <a:r>
              <a:rPr lang="en-US" sz="2400" dirty="0" smtClean="0">
                <a:solidFill>
                  <a:schemeClr val="tx1"/>
                </a:solidFill>
              </a:rPr>
              <a:t> = y;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754248" y="5513712"/>
            <a:ext cx="2438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fields points-to</a:t>
            </a:r>
            <a:endParaRPr lang="en-US" sz="2400" dirty="0"/>
          </a:p>
        </p:txBody>
      </p:sp>
      <p:cxnSp>
        <p:nvCxnSpPr>
          <p:cNvPr id="36" name="Straight Arrow Connector 35"/>
          <p:cNvCxnSpPr>
            <a:stCxn id="34" idx="0"/>
            <a:endCxn id="5" idx="2"/>
          </p:cNvCxnSpPr>
          <p:nvPr/>
        </p:nvCxnSpPr>
        <p:spPr>
          <a:xfrm rot="16200000" flipV="1">
            <a:off x="3139818" y="3680082"/>
            <a:ext cx="3151512" cy="51574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85800" y="1600200"/>
            <a:ext cx="17526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x = </a:t>
            </a:r>
            <a:r>
              <a:rPr lang="en-US" sz="2400" dirty="0" err="1" smtClean="0">
                <a:solidFill>
                  <a:schemeClr val="tx1"/>
                </a:solidFill>
              </a:rPr>
              <a:t>y.f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5" idx="2"/>
            <a:endCxn id="34" idx="0"/>
          </p:cNvCxnSpPr>
          <p:nvPr/>
        </p:nvCxnSpPr>
        <p:spPr>
          <a:xfrm rot="16200000" flipH="1">
            <a:off x="3139818" y="3680082"/>
            <a:ext cx="3151512" cy="51574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85800" y="1600200"/>
            <a:ext cx="17526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throw 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553200" y="3662160"/>
            <a:ext cx="1905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exceptions</a:t>
            </a:r>
            <a:endParaRPr lang="en-US" sz="2400" dirty="0"/>
          </a:p>
        </p:txBody>
      </p:sp>
      <p:cxnSp>
        <p:nvCxnSpPr>
          <p:cNvPr id="43" name="Straight Arrow Connector 42"/>
          <p:cNvCxnSpPr>
            <a:stCxn id="41" idx="0"/>
            <a:endCxn id="5" idx="3"/>
          </p:cNvCxnSpPr>
          <p:nvPr/>
        </p:nvCxnSpPr>
        <p:spPr>
          <a:xfrm rot="16200000" flipV="1">
            <a:off x="5674620" y="1831080"/>
            <a:ext cx="1566660" cy="20955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85800" y="1600200"/>
            <a:ext cx="17526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catch (E </a:t>
            </a:r>
            <a:r>
              <a:rPr lang="en-US" sz="2400" dirty="0" err="1" smtClean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stCxn id="5" idx="3"/>
            <a:endCxn id="41" idx="0"/>
          </p:cNvCxnSpPr>
          <p:nvPr/>
        </p:nvCxnSpPr>
        <p:spPr>
          <a:xfrm>
            <a:off x="5410200" y="2095500"/>
            <a:ext cx="2095500" cy="156666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685800" y="1600200"/>
            <a:ext cx="17526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g()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stCxn id="41" idx="1"/>
            <a:endCxn id="13" idx="3"/>
          </p:cNvCxnSpPr>
          <p:nvPr/>
        </p:nvCxnSpPr>
        <p:spPr>
          <a:xfrm rot="10800000" flipV="1">
            <a:off x="3316416" y="3928860"/>
            <a:ext cx="3236784" cy="1489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58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08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3" grpId="0" animBg="1"/>
      <p:bldP spid="16" grpId="0" animBg="1"/>
      <p:bldP spid="16" grpId="1" animBg="1"/>
      <p:bldP spid="33" grpId="0" animBg="1"/>
      <p:bldP spid="33" grpId="1" animBg="1"/>
      <p:bldP spid="34" grpId="0" animBg="1"/>
      <p:bldP spid="37" grpId="0" animBg="1"/>
      <p:bldP spid="37" grpId="1" animBg="1"/>
      <p:bldP spid="40" grpId="0" animBg="1"/>
      <p:bldP spid="40" grpId="1" animBg="1"/>
      <p:bldP spid="41" grpId="0" animBg="1"/>
      <p:bldP spid="44" grpId="0" animBg="1"/>
      <p:bldP spid="44" grpId="1" animBg="1"/>
      <p:bldP spid="4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2" y="13705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 Brief History of </a:t>
            </a:r>
            <a:r>
              <a:rPr lang="en-US" sz="3600" dirty="0" err="1" smtClean="0"/>
              <a:t>Datalog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1083" y="3733800"/>
            <a:ext cx="2389717" cy="211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0" idx="2"/>
          </p:cNvCxnSpPr>
          <p:nvPr/>
        </p:nvCxnSpPr>
        <p:spPr>
          <a:xfrm rot="5400000">
            <a:off x="1995670" y="3385700"/>
            <a:ext cx="383059" cy="1245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64775" y="3733006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‘95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90600" y="1218406"/>
            <a:ext cx="22860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</a:t>
            </a:r>
            <a:r>
              <a:rPr lang="en-US" sz="1600" dirty="0" smtClean="0">
                <a:solidFill>
                  <a:schemeClr val="tx1"/>
                </a:solidFill>
              </a:rPr>
              <a:t>ontrol + data flow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069711" y="3624488"/>
            <a:ext cx="228600" cy="79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90800" y="3733800"/>
            <a:ext cx="3987792" cy="794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349992" y="3733006"/>
            <a:ext cx="2514600" cy="79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7302095" y="3618309"/>
            <a:ext cx="228600" cy="79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6693289" y="3618309"/>
            <a:ext cx="228600" cy="79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7683095" y="3618309"/>
            <a:ext cx="228600" cy="79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5575296" y="2273304"/>
            <a:ext cx="2438400" cy="25392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324600" y="1235242"/>
            <a:ext cx="1092192" cy="5935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BDDBDDB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59993" y="3733006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‘05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72799" y="3733006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‘07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29999" y="3733006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‘08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16200000" flipH="1">
            <a:off x="6471806" y="5078037"/>
            <a:ext cx="1944712" cy="18239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010399" y="5943600"/>
            <a:ext cx="990601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.QL 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16200000" flipH="1">
            <a:off x="7236773" y="4775794"/>
            <a:ext cx="1167557" cy="5297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1132796" y="3619103"/>
            <a:ext cx="228600" cy="79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026392" y="3733800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‘10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045192" y="381000"/>
            <a:ext cx="1574808" cy="5654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Declarative networking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558424" y="2438400"/>
            <a:ext cx="1270008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</a:t>
            </a:r>
            <a:r>
              <a:rPr lang="en-US" sz="1600" dirty="0" smtClean="0">
                <a:solidFill>
                  <a:schemeClr val="tx1"/>
                </a:solidFill>
              </a:rPr>
              <a:t>ata integration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8200" y="37338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’80s …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53992" y="4953000"/>
            <a:ext cx="1422408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LDL, NAIL,  Coral, ...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74193" y="3733800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‘02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rot="5400000">
            <a:off x="6007489" y="3542903"/>
            <a:ext cx="228600" cy="79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5770041" y="4525450"/>
            <a:ext cx="838200" cy="16901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5410200" y="4724400"/>
            <a:ext cx="15240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ccess control (Binder)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8216494" y="3619103"/>
            <a:ext cx="228600" cy="79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H="1">
            <a:off x="7550923" y="2803510"/>
            <a:ext cx="1553697" cy="3669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867931" y="4574232"/>
            <a:ext cx="757535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 flipH="1">
            <a:off x="7197375" y="3378250"/>
            <a:ext cx="451066" cy="12232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6931880" y="2667000"/>
            <a:ext cx="1297719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Information Extraction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7676188" y="1752599"/>
            <a:ext cx="1402404" cy="4086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SecureBlox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482" name="AutoShape 2" descr="data:image/jpg;base64,/9j/4AAQSkZJRgABAQAAAQABAAD/2wCEAAkGBhMSEBQUEhQVFBUUFxQXFRUVFBQUFBYUFRUVFhYUFBUXHCYfFxkjGRUUHy8gIycpLCwsFR4xNTAqNSYrLCkBCQoKDgwOFw8PFCkYFBgpKSkpKSk2KTUpKSkpKSkpKSkpNSkpKSkpKSkpKSkpKSkpKSkpKSkpKSkpKSkpKSkpKf/AABEIAMgAyAMBIgACEQEDEQH/xAAcAAACAwEBAQEAAAAAAAAAAAADBAIFBgABBwj/xAA6EAABAwEGAwYFAwQCAgMAAAABAAIRAwQFEiExQVFhcQYTIoGRoTKxwdHwFELhI1Ji8XKCFZIHM0P/xAAZAQADAQEBAAAAAAAAAAAAAAAAAQIDBAX/xAAhEQEBAAIDAQADAQEBAAAAAAAAAQIRAyExEjJBUSJhBP/aAAwDAQACEQMRAD8A+ctRAhtRGrMkgURqi0IzGphzWoraa5jUZrUg8bTUwxEaFMNTAWBdClWtDWiXENHElV3/AJ9hMMBdz0akej+DihOrNGp/Pqqm2XwT+6M9gkRa8WcQOJzPlwS2fyvjbGTEx1BC9/UNG4PmqGvUMTAYNpgE+QzQu9JzxCRsYHuQls/loH2xm7o6r2jVadCDHNZepXqOM/6Q3WpwIO43TFxa/AoliqLNfZdE689PPgrSz2oOjn8+B4FCbHYFEsTRahuamRUsUSxMFqiWoBYsUC1MuaoFqAXLVyKWrxARaEVoQ2IzQgJsCMwKDAjsYgJMajsYup00drUwiGKuve8xSacxi4fUrr/vbuWgN+N3sOKyZJeczM6kpKkT791Vxc85cT8oTbrTlDRkPQpanQyyzjfYfcp6yUZMZlRauQtUqnVwng3Ro68UJ1Q5HfYczyTdWljfAy+QA38l1WzFp5jX0mOR4+SNghVbuf5MfJRpCADzP0TX6YukuMNH4YHqhYxPADQfV3PkmDVOyYwJynQfZJ2qyQcjI+u6ZZaSHiMpy02jbhqgU6uXn90ptV1orTb+e8K0sVtgZzEgnlpmlqlHIkajCfpPupM1y1In88/mq2zsaKzXjTfvHUEe6ZdTVBY6kjQTyEZcDxVlZ3FoBBOE7HbYx9uaNp0b7tDNNNYZErzu0yJlqgWJt1NDcxMihYvUZzFyQJNRmITExTCDFphNMagUwmWFAGYERzoaTwUGJHtFacFA84HqmbL3laxUquc475dAgU3f6HyS0yUxTGYU1cNd4XQ0fwranRhoDTqCSeQ+Q1CrbBRBeBtv0GZ+qtH2sNBPE5cIGQPQLOr0jZbNmNBiMkchoOk/Je25mFvh/dPUknM9M4QrBVLnaZepOepRL2rQQTkdhwH5CW+1fHWydro4Who1IGe8n+Mv9pL9LEDPpHt+cVZ2KtiMkZZefnsOatKNzGsREZ7j4Q3l758gn9aTMds+6h4S7l7nVANLLrJ91q7fcuEQBkJ89pPzSDrszYOLRrlkc/kpmbS4Kuw5xOmhnlkD7hSrWcteCNMstYmJ8k7+jwiNTP55Jq32TFSxNAlmvNqr6T8q6nSwEHac+RHHlmrcfDD5wu+EjOJB28vZBs1IObI1jMbZcuf19GnuAZmIB24H823RtnYPZfgH5wUilLqqSHDgZ8j+e6fLFrGdhdwQ3BNOYhGmmkq4LxHcxckFSwo7Cl2BHYEGZplNU0rTTNNBmmBUPbGp/TYNy72H8q+YFlu1lpmoG/2t9yZPtCBFJZ6RJ6a+qeZSk5bfbRMfpMFAE/E8z6QoUxDXTwPyUZVri6zHC3m76oz7IXOAOk59BOSeuC6TVeD/AGwfZaWpcMGAJkiekz+eawz5NOvDj33SNgu8U6JfGufQbDr9llrdirVoHHIDOBxP5uvodpuuo5hacmjZs4nHh7+yJd3Y8UqZeW+Mgzy/xCzxz1u/tplhLNMHUsuFvOQPXQDr9Vurvu/uKIJ1yk7knYcAsvVsrnvkA5VARzDS0ZdXGPJb+8rrcQ2R4Rh06gD7p5ZbiZhJf+KW8aYwzoXeZ5n0leUbuD35a6COX0GSsb2u92HIE5Q0DpAVpcF0d2yTm7Qnpw81Mp3FlbdcvdETvInb8j5obLJLHc/mc/t6rYdobuLqMDUA+ohY2x3iHY2HIjbfPX3T3+k3H9qOjR7vG05ZS088j+eaCLeMcHOnUkOBzwO4+qvb2soOFzdvkdfZUguxpa5pnP15OHMZyFvjXNnB7G0tqgAyHAxwy26/yrZwVJd7nMqBrtYnr+0kex9VfELaOeglDcjuCGWKiLvXIrmrkiZ5hTDHJVpR2OQo5STVNI03Jmm9AOByxNuf3lpcdfEABrJyC2TTksdZhFVxOz3e0/wiiLK2VgXAH9gHm7f3Q7HSxa7lL1HyT/k6PIASfVWtkZGFYZXUdXDju7bG47M1rchBy81ctpZhV11uAaMRVwKzCBBEz7Lkdex7I7RWrI04qkDYyBkg6z0yTLbWRUH/ABHzKcV6cN10iQcInKMhsZT7aQjRI0rTLk3+qABzVdFYP+maRoENlmDVzK/BFJ0VdILmhM7hYPtF2NcK/eUTBOZB6yvoYCrbcdVIfP7LSd3gZU/cC09YkfX0Sl42YMqZn4oc05ZGPE31+au7yoRWbGrfEOhEOVXf2bObcQ9DiHtJ81th45eSdq2lSl43A01Bbyz2Vo4LN06wc7wuwncHSevDmtBZAcInXlotsWGUekKDgiuCgWrRmCQuU3BcgMo1GYUu0orCkZqmU1SKSYUzSKDO0nLJ3k3DVqAcSR5wStUwqgvWgRXLtj8jkUqrH0nZauJ2n7j6HOFoKXxD1VPY7N4sjGnz0WjZYpzaCBuS4E+zRHuufkrs4uhm2mo7JhI6feR7Jyz3HaHN8NQt56n5j5pHvnNgMBz1cRkOnFO/pargIe48fERnxiQsZV5bTFntlE+N2McdPcGExY7+PekVAQ6ABKWtlkHdOLiRUxCMJdkAIO+cmSqZ1Yk05PiBw8yD8PpB9uCLNqwt/b6jdJDhmeaSvK9hReQ7IHNpzj+E1ctJzWDMTG4BCpLfUqVKj2SDALiY8QEluDLjEzlkFN8ab7Rf21LT/TGI+yZs3a6tUyDQCeZ9gAVkq931O9fhfAAlsARMZDRJ3T2ltTauDA1zgRkWRlvLmkEeivGb8Z59PodmvO0tM1GmNYjQKxfXxtBCN2Y7QstNKKjcD2HC5pzEjcE7c0O+XMpEYSIdzaAD/wAnEDPmfmq+Wf1+qob7b4qTuGMHoW/cLJXjbyWVIzLXTxmIB+RC0l7W41QWUxOEwXatB/xdmDHKVhLHiZiaQciR5k5ynhGfL3ZoP9KS6WZh2Y5cR0WmsVOGieCq7uoYXjcRIHXL8/0r4NyyXTi5sugyENxR3oLgrZhELlxC5AY8FFaUAFFaUKMMcmGFKsR2FIHKZQ7fSDsPVe03L2vt+bKc/K14vzhGyMAeTzWwu6k3AN+vHmsdQkOg5H+VpbrtUZbbrjz7ehJ+ouWXVJ0nyCYFl7saOy6KVhvBoEEolsvNmH4h6hYr+WfvSqSDlCzNjsrjWLyZDSI6/wAfZaG8KneGBk3+46eU6qNjDCQ1gyHz+6vDpVktjd3PUmk09PVZ233dUZbsTDDK48XMtyI66HzWosVICkFCvZ21GRMOBlruDvttCuzpNZirZCHeMRwI0TlOwBw+kxKsO8zwPEO/tO44tP7m/hhSp2do0H29Fhqyr6sI07CBOoJRm43YGvdi8Ygxwkn2R7TgaMzH87Abnkj2Czme8cIyIY06gH4nO5nSNh1KubZZQnbmho6arO3ldzX1HQAQSD5laS8G43Bv9xhJXFYIxh2eEOg9FrtHxu7UAsBplsAnUzlkQ4tI9E2Wp2+G4agAP7ZI5ucXT7pEuXVx/i4ef86g5iG5qLKiStGIJYuUnleoJhQiAoQKm0oUOwo7ClmlHYkDTHIhOiAxyYY8DVLLyrwusoHUbNUdGq0skTCQgd5Izy+acs+o/Oi4cv49SXvpp7JSaRmB90SvSpgfCPRJ2WpklLwtRdl+35qY02TvC8JeABlp1RrmqNFXMQFW2mli0y4QgWK6Xh2JuTuIEHz4q5pNr6jRtrAwjZCc1rm6wdQeBWau+jWcMLpbO4OfkrK7bpex3ie9w4OdPuc1Sdw9YrcysO7rNBc05ggZHYg/ZN/+Gp7OqAcO8d9TKpb/ALG5pFan8TfiHFvDqn7rvUVGAzsoV74cp3dTpmWjPiSXO/8AY5r2pV9FB1aUGpU/hGys6Ba7+u3lJ9Aj2ayuYCXQC6RAzy1JP5uoWETXmNG6c9E5e1pwsceGnUhOTdZ70x1rrF9eo46TA6NyXkLxtNEDV3YzUeZnd20ItQyEw5DITQEWrxSeFyAwAKmCoBehChmuRmPSzUVpSBpj0dr0owo7HICFjaW1Hg7wR8j8gtBYqckdfkFXmjDGvOWJ2Fv1Psra62wWHn7rj5vXocF/yft7CxhgaR6k/hVTXrCIkeq1fdB9OoODj7RCw983G2o05Q4brPH3ttu3z1Z2MNIzIV7d9NmxHqFjOy1nY0vZX8OFjiDMDKM1rrvuKcJpVpBa1xgh0EzBnoFV6qblr1o7FZwOA/NEw8NlVFn7N1jScTXh0ugYci0HIkzuEnabtNJtVwtP/wBUSHRAMAnFn4dU/ot4/wBXhYHAhZerNnrGPgdn04+W/mhXJfFsquOGm19IExULi3FnHgEHEOauLTZu8LMQgyZHLD9ypymlY5aozHyAeK8NSAusjMNIA7SPIFBq1MlMOnLurNBeSc/CB0zn6eiQvm8ccNGgzPVVT3kuJXheuvj49d1xcnNveMEheOKEaig6ot3KKSvChCVIoJ6QvUFzlyAwAKlKgphCk2qbShgpmy2R9Q4abS48AJ/0gPGuV7c1xuq4XOyadOYG/RO3P2Bqvc01oY3UtBlx5cAtoLGGuwtEBoAHQbKLTkZDtVZA1lENEBpMemSndpxMkajMddwrHtfZ/wCg139rh75KiuavBjj8/wAC5eT13cP4NDZLcA6oNnFrh5/yFXXpRgkheWp0OBG8j6j3Ry7G0brJrPVdYXtPhqNBad4Ct2XK0Z0Kz6WWQacvMbqvpWQgwnqLXgxhB6haS7a7/q6p0LQ5oaa/hEA/CJAOhPBL2mxsDyAcRd8efgPUaFQo0XaYY9U7RshnPRHRf5hqyMy4AaBevAEnhoiMCTtVWcvX2UZMr6CdAPM/NVtvtMDqU1aLRhB+fAKgr1sRn0WnFh9Vly8nzNJ98ol6gFwC7XAlqpNavAFKUBNRco414XoJ6V4oleoJgAUey2V9RwbTa57jo1oLiegC0PZTsBXtjgSDTpbvcMyP8AdTz0X2vsv2Xs9ipxSp5n4nnN7urvoja3y64/8A4rrOh1oBbP8A+Y1/7O+gW4sfZXumhrGtaOAHuTuea2Rph2Y8vqgGZz6KQqaV2hgzzdpyHRJ2izQ/qP5WgLJMqvvCjmDwU6UzN+Xb3tnqM3IMddveF80slXMg5HXoQc/QhfZXUfzovlPbK6zZrW4j4Knjb5/EPXNZZ4ungy10fa8VGSNRr1Uqb8J5Kku68MLp2OvRXuIEcjosNOi9LCi6SDsrWzt6KgoVS3mnmW4bJzpcyjSM00C8JVPRvON00LwEKitNVauFqrK1RQrW/EdV5SZiMlTpnsteF3Vn0sbGFzZ8RA0jPTWFS9w7XC7LXIx5r7Nc9iwUWNHCTzOp6pg2aTEeoXXhNRw8l3Xw6Vwctf2+7NtoOFWkMLHmHN2a/aBsDnlssctGaZrKPeFRIXkoCeJegqAK5zkBMvXIS5Mn3GnQbTZAyRqbS7ICBufsnG2RrdpdxOaKBAUKLupxohVqXhTgbKG9koOK2IXlvo+DLZMuoyemaGfFLeHuOKRKZzcgVmu3tyd/ZC9ol1Hxc439lqxT1H5+arxgEwdHZHzU2Lxy1dvz/SG3BWthtpAwnyT/AGv7MmyWkwP6b5dTPI6t6hVBormy6epjrKbi4bVUm1DsUlYn7KyY3NRtHyH3juKPTc46kojbPKbo0AEbTYjZqaZtFcjA1ur3NH/Wc1KixRupraz3mdCA09NT6yqndKzUfUbsyojct+n8JoVJLfzZI3JlTE55QUzSEAcj9YXZHn5eiWuzMqNLHtDmnVrhIVEOxlkzigyf+33WkqskZIWDyIVE+d9q+wLWsNSyzlm6kTOXFhOfl6LBERrlyX6AeeI+qz989j7PaJJbDj+5uRn6+aA+PYlwC0d+dha9CXM/qs4tHiHVv2WZJhMklyjiXIJ+jWZ5+i8cJ/N16uUqRPBTLYC5cgydqMaeaVpjOfyPz5LlyKRe1UYd1+uY+qWcxcuUm633RTtdA06o5g7tPEc18ovrs6+zVSx+e7XRk5uxH2XLllzSfO3T/wCfKzLRKzUoTHerly5HdVjZ6qZD5OS5cmzotrfgovcNQ0kdYy9yE52cuJ1Og0fuaBPOcz7rly244y5K2tx2qfCcj9QrSlmD5rly6cfHHnO06dXMIveg6rlypD3DwgqJogrlyADUs5H8KjvnslZ7Q0l7AHbVG+F4PPj5rlyYYPtD2BqUGGpTd3rBmREPA4xv5ei5cuQN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g;base64,/9j/4AAQSkZJRgABAQAAAQABAAD/2wCEAAkGBhMSEBQUEhQVFBUUFxQXFRUVFBQUFBYUFRUVFhYUFBUXHCYfFxkjGRUUHy8gIycpLCwsFR4xNTAqNSYrLCkBCQoKDgwOFw8PFCkYFBgpKSkpKSk2KTUpKSkpKSkpKSkpNSkpKSkpKSkpKSkpKSkpKSkpKSkpKSkpKSkpKSkpKf/AABEIAMgAyAMBIgACEQEDEQH/xAAcAAACAwEBAQEAAAAAAAAAAAADBAIFBgABBwj/xAA6EAABAwEGAwYFAwQCAgMAAAABAAIRAwQFEiExQVFhcQYTIoGRoTKxwdHwFELhI1Ji8XKCFZIHM0P/xAAZAQADAQEBAAAAAAAAAAAAAAAAAQIDBAX/xAAhEQEBAAIDAQADAQEBAAAAAAAAAQIRAyExEjJBUSJhBP/aAAwDAQACEQMRAD8A+ctRAhtRGrMkgURqi0IzGphzWoraa5jUZrUg8bTUwxEaFMNTAWBdClWtDWiXENHElV3/AJ9hMMBdz0akej+DihOrNGp/Pqqm2XwT+6M9gkRa8WcQOJzPlwS2fyvjbGTEx1BC9/UNG4PmqGvUMTAYNpgE+QzQu9JzxCRsYHuQls/loH2xm7o6r2jVadCDHNZepXqOM/6Q3WpwIO43TFxa/AoliqLNfZdE689PPgrSz2oOjn8+B4FCbHYFEsTRahuamRUsUSxMFqiWoBYsUC1MuaoFqAXLVyKWrxARaEVoQ2IzQgJsCMwKDAjsYgJMajsYup00drUwiGKuve8xSacxi4fUrr/vbuWgN+N3sOKyZJeczM6kpKkT791Vxc85cT8oTbrTlDRkPQpanQyyzjfYfcp6yUZMZlRauQtUqnVwng3Ro68UJ1Q5HfYczyTdWljfAy+QA38l1WzFp5jX0mOR4+SNghVbuf5MfJRpCADzP0TX6YukuMNH4YHqhYxPADQfV3PkmDVOyYwJynQfZJ2qyQcjI+u6ZZaSHiMpy02jbhqgU6uXn90ptV1orTb+e8K0sVtgZzEgnlpmlqlHIkajCfpPupM1y1In88/mq2zsaKzXjTfvHUEe6ZdTVBY6kjQTyEZcDxVlZ3FoBBOE7HbYx9uaNp0b7tDNNNYZErzu0yJlqgWJt1NDcxMihYvUZzFyQJNRmITExTCDFphNMagUwmWFAGYERzoaTwUGJHtFacFA84HqmbL3laxUquc475dAgU3f6HyS0yUxTGYU1cNd4XQ0fwranRhoDTqCSeQ+Q1CrbBRBeBtv0GZ+qtH2sNBPE5cIGQPQLOr0jZbNmNBiMkchoOk/Je25mFvh/dPUknM9M4QrBVLnaZepOepRL2rQQTkdhwH5CW+1fHWydro4Who1IGe8n+Mv9pL9LEDPpHt+cVZ2KtiMkZZefnsOatKNzGsREZ7j4Q3l758gn9aTMds+6h4S7l7nVANLLrJ91q7fcuEQBkJ89pPzSDrszYOLRrlkc/kpmbS4Kuw5xOmhnlkD7hSrWcteCNMstYmJ8k7+jwiNTP55Jq32TFSxNAlmvNqr6T8q6nSwEHac+RHHlmrcfDD5wu+EjOJB28vZBs1IObI1jMbZcuf19GnuAZmIB24H823RtnYPZfgH5wUilLqqSHDgZ8j+e6fLFrGdhdwQ3BNOYhGmmkq4LxHcxckFSwo7Cl2BHYEGZplNU0rTTNNBmmBUPbGp/TYNy72H8q+YFlu1lpmoG/2t9yZPtCBFJZ6RJ6a+qeZSk5bfbRMfpMFAE/E8z6QoUxDXTwPyUZVri6zHC3m76oz7IXOAOk59BOSeuC6TVeD/AGwfZaWpcMGAJkiekz+eawz5NOvDj33SNgu8U6JfGufQbDr9llrdirVoHHIDOBxP5uvodpuuo5hacmjZs4nHh7+yJd3Y8UqZeW+Mgzy/xCzxz1u/tplhLNMHUsuFvOQPXQDr9Vurvu/uKIJ1yk7knYcAsvVsrnvkA5VARzDS0ZdXGPJb+8rrcQ2R4Rh06gD7p5ZbiZhJf+KW8aYwzoXeZ5n0leUbuD35a6COX0GSsb2u92HIE5Q0DpAVpcF0d2yTm7Qnpw81Mp3FlbdcvdETvInb8j5obLJLHc/mc/t6rYdobuLqMDUA+ohY2x3iHY2HIjbfPX3T3+k3H9qOjR7vG05ZS088j+eaCLeMcHOnUkOBzwO4+qvb2soOFzdvkdfZUguxpa5pnP15OHMZyFvjXNnB7G0tqgAyHAxwy26/yrZwVJd7nMqBrtYnr+0kex9VfELaOeglDcjuCGWKiLvXIrmrkiZ5hTDHJVpR2OQo5STVNI03Jmm9AOByxNuf3lpcdfEABrJyC2TTksdZhFVxOz3e0/wiiLK2VgXAH9gHm7f3Q7HSxa7lL1HyT/k6PIASfVWtkZGFYZXUdXDju7bG47M1rchBy81ctpZhV11uAaMRVwKzCBBEz7Lkdex7I7RWrI04qkDYyBkg6z0yTLbWRUH/ABHzKcV6cN10iQcInKMhsZT7aQjRI0rTLk3+qABzVdFYP+maRoENlmDVzK/BFJ0VdILmhM7hYPtF2NcK/eUTBOZB6yvoYCrbcdVIfP7LSd3gZU/cC09YkfX0Sl42YMqZn4oc05ZGPE31+au7yoRWbGrfEOhEOVXf2bObcQ9DiHtJ81th45eSdq2lSl43A01Bbyz2Vo4LN06wc7wuwncHSevDmtBZAcInXlotsWGUekKDgiuCgWrRmCQuU3BcgMo1GYUu0orCkZqmU1SKSYUzSKDO0nLJ3k3DVqAcSR5wStUwqgvWgRXLtj8jkUqrH0nZauJ2n7j6HOFoKXxD1VPY7N4sjGnz0WjZYpzaCBuS4E+zRHuufkrs4uhm2mo7JhI6feR7Jyz3HaHN8NQt56n5j5pHvnNgMBz1cRkOnFO/pargIe48fERnxiQsZV5bTFntlE+N2McdPcGExY7+PekVAQ6ABKWtlkHdOLiRUxCMJdkAIO+cmSqZ1Yk05PiBw8yD8PpB9uCLNqwt/b6jdJDhmeaSvK9hReQ7IHNpzj+E1ctJzWDMTG4BCpLfUqVKj2SDALiY8QEluDLjEzlkFN8ab7Rf21LT/TGI+yZs3a6tUyDQCeZ9gAVkq931O9fhfAAlsARMZDRJ3T2ltTauDA1zgRkWRlvLmkEeivGb8Z59PodmvO0tM1GmNYjQKxfXxtBCN2Y7QstNKKjcD2HC5pzEjcE7c0O+XMpEYSIdzaAD/wAnEDPmfmq+Wf1+qob7b4qTuGMHoW/cLJXjbyWVIzLXTxmIB+RC0l7W41QWUxOEwXatB/xdmDHKVhLHiZiaQciR5k5ynhGfL3ZoP9KS6WZh2Y5cR0WmsVOGieCq7uoYXjcRIHXL8/0r4NyyXTi5sugyENxR3oLgrZhELlxC5AY8FFaUAFFaUKMMcmGFKsR2FIHKZQ7fSDsPVe03L2vt+bKc/K14vzhGyMAeTzWwu6k3AN+vHmsdQkOg5H+VpbrtUZbbrjz7ehJ+ouWXVJ0nyCYFl7saOy6KVhvBoEEolsvNmH4h6hYr+WfvSqSDlCzNjsrjWLyZDSI6/wAfZaG8KneGBk3+46eU6qNjDCQ1gyHz+6vDpVktjd3PUmk09PVZ233dUZbsTDDK48XMtyI66HzWosVICkFCvZ21GRMOBlruDvttCuzpNZirZCHeMRwI0TlOwBw+kxKsO8zwPEO/tO44tP7m/hhSp2do0H29Fhqyr6sI07CBOoJRm43YGvdi8Ygxwkn2R7TgaMzH87Abnkj2Czme8cIyIY06gH4nO5nSNh1KubZZQnbmho6arO3ldzX1HQAQSD5laS8G43Bv9xhJXFYIxh2eEOg9FrtHxu7UAsBplsAnUzlkQ4tI9E2Wp2+G4agAP7ZI5ucXT7pEuXVx/i4ef86g5iG5qLKiStGIJYuUnleoJhQiAoQKm0oUOwo7ClmlHYkDTHIhOiAxyYY8DVLLyrwusoHUbNUdGq0skTCQgd5Izy+acs+o/Oi4cv49SXvpp7JSaRmB90SvSpgfCPRJ2WpklLwtRdl+35qY02TvC8JeABlp1RrmqNFXMQFW2mli0y4QgWK6Xh2JuTuIEHz4q5pNr6jRtrAwjZCc1rm6wdQeBWau+jWcMLpbO4OfkrK7bpex3ie9w4OdPuc1Sdw9YrcysO7rNBc05ggZHYg/ZN/+Gp7OqAcO8d9TKpb/ALG5pFan8TfiHFvDqn7rvUVGAzsoV74cp3dTpmWjPiSXO/8AY5r2pV9FB1aUGpU/hGys6Ba7+u3lJ9Aj2ayuYCXQC6RAzy1JP5uoWETXmNG6c9E5e1pwsceGnUhOTdZ70x1rrF9eo46TA6NyXkLxtNEDV3YzUeZnd20ItQyEw5DITQEWrxSeFyAwAKmCoBehChmuRmPSzUVpSBpj0dr0owo7HICFjaW1Hg7wR8j8gtBYqckdfkFXmjDGvOWJ2Fv1Psra62wWHn7rj5vXocF/yft7CxhgaR6k/hVTXrCIkeq1fdB9OoODj7RCw983G2o05Q4brPH3ttu3z1Z2MNIzIV7d9NmxHqFjOy1nY0vZX8OFjiDMDKM1rrvuKcJpVpBa1xgh0EzBnoFV6qblr1o7FZwOA/NEw8NlVFn7N1jScTXh0ugYci0HIkzuEnabtNJtVwtP/wBUSHRAMAnFn4dU/ot4/wBXhYHAhZerNnrGPgdn04+W/mhXJfFsquOGm19IExULi3FnHgEHEOauLTZu8LMQgyZHLD9ypymlY5aozHyAeK8NSAusjMNIA7SPIFBq1MlMOnLurNBeSc/CB0zn6eiQvm8ccNGgzPVVT3kuJXheuvj49d1xcnNveMEheOKEaig6ot3KKSvChCVIoJ6QvUFzlyAwAKlKgphCk2qbShgpmy2R9Q4abS48AJ/0gPGuV7c1xuq4XOyadOYG/RO3P2Bqvc01oY3UtBlx5cAtoLGGuwtEBoAHQbKLTkZDtVZA1lENEBpMemSndpxMkajMddwrHtfZ/wCg139rh75KiuavBjj8/wAC5eT13cP4NDZLcA6oNnFrh5/yFXXpRgkheWp0OBG8j6j3Ry7G0brJrPVdYXtPhqNBad4Ct2XK0Z0Kz6WWQacvMbqvpWQgwnqLXgxhB6haS7a7/q6p0LQ5oaa/hEA/CJAOhPBL2mxsDyAcRd8efgPUaFQo0XaYY9U7RshnPRHRf5hqyMy4AaBevAEnhoiMCTtVWcvX2UZMr6CdAPM/NVtvtMDqU1aLRhB+fAKgr1sRn0WnFh9Vly8nzNJ98ol6gFwC7XAlqpNavAFKUBNRco414XoJ6V4oleoJgAUey2V9RwbTa57jo1oLiegC0PZTsBXtjgSDTpbvcMyP8AdTz0X2vsv2Xs9ipxSp5n4nnN7urvoja3y64/8A4rrOh1oBbP8A+Y1/7O+gW4sfZXumhrGtaOAHuTuea2Rph2Y8vqgGZz6KQqaV2hgzzdpyHRJ2izQ/qP5WgLJMqvvCjmDwU6UzN+Xb3tnqM3IMddveF80slXMg5HXoQc/QhfZXUfzovlPbK6zZrW4j4Knjb5/EPXNZZ4ungy10fa8VGSNRr1Uqb8J5Kku68MLp2OvRXuIEcjosNOi9LCi6SDsrWzt6KgoVS3mnmW4bJzpcyjSM00C8JVPRvON00LwEKitNVauFqrK1RQrW/EdV5SZiMlTpnsteF3Vn0sbGFzZ8RA0jPTWFS9w7XC7LXIx5r7Nc9iwUWNHCTzOp6pg2aTEeoXXhNRw8l3Xw6Vwctf2+7NtoOFWkMLHmHN2a/aBsDnlssctGaZrKPeFRIXkoCeJegqAK5zkBMvXIS5Mn3GnQbTZAyRqbS7ICBufsnG2RrdpdxOaKBAUKLupxohVqXhTgbKG9koOK2IXlvo+DLZMuoyemaGfFLeHuOKRKZzcgVmu3tyd/ZC9ol1Hxc439lqxT1H5+arxgEwdHZHzU2Lxy1dvz/SG3BWthtpAwnyT/AGv7MmyWkwP6b5dTPI6t6hVBormy6epjrKbi4bVUm1DsUlYn7KyY3NRtHyH3juKPTc46kojbPKbo0AEbTYjZqaZtFcjA1ur3NH/Wc1KixRupraz3mdCA09NT6yqndKzUfUbsyojct+n8JoVJLfzZI3JlTE55QUzSEAcj9YXZHn5eiWuzMqNLHtDmnVrhIVEOxlkzigyf+33WkqskZIWDyIVE+d9q+wLWsNSyzlm6kTOXFhOfl6LBERrlyX6AeeI+qz989j7PaJJbDj+5uRn6+aA+PYlwC0d+dha9CXM/qs4tHiHVv2WZJhMklyjiXIJ+jWZ5+i8cJ/N16uUqRPBTLYC5cgydqMaeaVpjOfyPz5LlyKRe1UYd1+uY+qWcxcuUm633RTtdA06o5g7tPEc18ovrs6+zVSx+e7XRk5uxH2XLllzSfO3T/wCfKzLRKzUoTHerly5HdVjZ6qZD5OS5cmzotrfgovcNQ0kdYy9yE52cuJ1Og0fuaBPOcz7rly244y5K2tx2qfCcj9QrSlmD5rly6cfHHnO06dXMIveg6rlypD3DwgqJogrlyADUs5H8KjvnslZ7Q0l7AHbVG+F4PPj5rlyYYPtD2BqUGGpTd3rBmREPA4xv5ei5cuQN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8" name="Picture 8" descr="http://www.cs.wisc.edu/~raghu/Ramakrishnan2x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892" y="5702023"/>
            <a:ext cx="380453" cy="576687"/>
          </a:xfrm>
          <a:prstGeom prst="rect">
            <a:avLst/>
          </a:prstGeom>
          <a:noFill/>
        </p:spPr>
      </p:pic>
      <p:pic>
        <p:nvPicPr>
          <p:cNvPr id="20490" name="Picture 10" descr="https://courseweb.seas.ucla.edu/public_files/instr_pic/carlo.zanio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731894"/>
            <a:ext cx="616936" cy="463388"/>
          </a:xfrm>
          <a:prstGeom prst="rect">
            <a:avLst/>
          </a:prstGeom>
          <a:noFill/>
        </p:spPr>
      </p:pic>
      <p:pic>
        <p:nvPicPr>
          <p:cNvPr id="20492" name="Picture 12" descr="http://infolab.stanford.edu/db_pages/img/s_jeff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483" y="5725656"/>
            <a:ext cx="350673" cy="479553"/>
          </a:xfrm>
          <a:prstGeom prst="rect">
            <a:avLst/>
          </a:prstGeom>
          <a:noFill/>
        </p:spPr>
      </p:pic>
      <p:cxnSp>
        <p:nvCxnSpPr>
          <p:cNvPr id="51" name="Straight Connector 50"/>
          <p:cNvCxnSpPr/>
          <p:nvPr/>
        </p:nvCxnSpPr>
        <p:spPr>
          <a:xfrm rot="5400000">
            <a:off x="343281" y="3612759"/>
            <a:ext cx="228600" cy="79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65084" y="3716075"/>
            <a:ext cx="5421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‘77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37582" y="2209799"/>
            <a:ext cx="1386417" cy="1016001"/>
          </a:xfrm>
          <a:prstGeom prst="roundRect">
            <a:avLst>
              <a:gd name="adj" fmla="val 1177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Workshop on Logic and Databases 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58169" y="3340558"/>
            <a:ext cx="195936" cy="2119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7543800" y="5279365"/>
            <a:ext cx="1143000" cy="5319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Evita</a:t>
            </a:r>
            <a:r>
              <a:rPr lang="en-US" sz="1600" dirty="0" smtClean="0">
                <a:solidFill>
                  <a:schemeClr val="tx1"/>
                </a:solidFill>
              </a:rPr>
              <a:t> Raced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543800" y="4267200"/>
            <a:ext cx="1143000" cy="7864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Doop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(pointer-analysis)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5791200" y="1997242"/>
            <a:ext cx="1828800" cy="5935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Orchestra CDSS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4" name="Straight Connector 83"/>
          <p:cNvCxnSpPr>
            <a:endCxn id="50" idx="0"/>
          </p:cNvCxnSpPr>
          <p:nvPr/>
        </p:nvCxnSpPr>
        <p:spPr>
          <a:xfrm rot="16200000" flipH="1">
            <a:off x="1870041" y="2115013"/>
            <a:ext cx="646670" cy="10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 descr="lb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74476" y="4800600"/>
            <a:ext cx="1893324" cy="393842"/>
          </a:xfrm>
          <a:prstGeom prst="rect">
            <a:avLst/>
          </a:prstGeom>
        </p:spPr>
      </p:pic>
      <p:pic>
        <p:nvPicPr>
          <p:cNvPr id="87" name="Picture 86" descr="semmle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0" y="6172200"/>
            <a:ext cx="1505256" cy="392676"/>
          </a:xfrm>
          <a:prstGeom prst="rect">
            <a:avLst/>
          </a:prstGeom>
        </p:spPr>
      </p:pic>
      <p:pic>
        <p:nvPicPr>
          <p:cNvPr id="88" name="Picture 87" descr="Lixto_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3600" y="3124200"/>
            <a:ext cx="1210235" cy="457200"/>
          </a:xfrm>
          <a:prstGeom prst="rect">
            <a:avLst/>
          </a:prstGeom>
        </p:spPr>
      </p:pic>
      <p:pic>
        <p:nvPicPr>
          <p:cNvPr id="89" name="Picture 88" descr="lb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74476" y="1434958"/>
            <a:ext cx="1893324" cy="393842"/>
          </a:xfrm>
          <a:prstGeom prst="rect">
            <a:avLst/>
          </a:prstGeom>
        </p:spPr>
      </p:pic>
      <p:sp>
        <p:nvSpPr>
          <p:cNvPr id="63" name="Rounded Rectangle 62"/>
          <p:cNvSpPr/>
          <p:nvPr/>
        </p:nvSpPr>
        <p:spPr>
          <a:xfrm>
            <a:off x="993228" y="1198179"/>
            <a:ext cx="2286000" cy="58332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6306206" y="1240217"/>
            <a:ext cx="1135117" cy="58332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968358" y="5896303"/>
            <a:ext cx="1056289" cy="54141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7567635" y="4282910"/>
            <a:ext cx="1166932" cy="55710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7478973" y="4244454"/>
            <a:ext cx="1326106" cy="638776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6239277" y="1175925"/>
            <a:ext cx="1266991" cy="693817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47699" y="482600"/>
            <a:ext cx="8009467" cy="965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4000"/>
              <a:t>Datalog Refresher: Syntax of Rules</a:t>
            </a:r>
          </a:p>
        </p:txBody>
      </p:sp>
      <p:sp>
        <p:nvSpPr>
          <p:cNvPr id="610307" name="Rectangle 3"/>
          <p:cNvSpPr>
            <a:spLocks noChangeArrowheads="1"/>
          </p:cNvSpPr>
          <p:nvPr/>
        </p:nvSpPr>
        <p:spPr bwMode="auto">
          <a:xfrm>
            <a:off x="660400" y="2301875"/>
            <a:ext cx="718343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0">
                <a:solidFill>
                  <a:srgbClr val="000000"/>
                </a:solidFill>
              </a:rPr>
              <a:t>&lt;result&gt; </a:t>
            </a:r>
            <a:r>
              <a:rPr lang="en-US" sz="2000" b="0">
                <a:solidFill>
                  <a:srgbClr val="000000"/>
                </a:solidFill>
                <a:sym typeface="Symbol" pitchFamily="18" charset="2"/>
              </a:rPr>
              <a:t></a:t>
            </a:r>
            <a:r>
              <a:rPr lang="en-US" sz="2000" b="0">
                <a:solidFill>
                  <a:srgbClr val="000000"/>
                </a:solidFill>
              </a:rPr>
              <a:t> &lt;condition1&gt;, &lt;condition2&gt;, … , &lt;conditionN&gt;.</a:t>
            </a:r>
          </a:p>
        </p:txBody>
      </p:sp>
      <p:sp>
        <p:nvSpPr>
          <p:cNvPr id="610308" name="Text Box 4"/>
          <p:cNvSpPr txBox="1">
            <a:spLocks noChangeArrowheads="1"/>
          </p:cNvSpPr>
          <p:nvPr/>
        </p:nvSpPr>
        <p:spPr bwMode="auto">
          <a:xfrm>
            <a:off x="660400" y="1816100"/>
            <a:ext cx="3379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Datalog rule syntax: </a:t>
            </a:r>
          </a:p>
        </p:txBody>
      </p:sp>
      <p:sp>
        <p:nvSpPr>
          <p:cNvPr id="610309" name="Oval 5"/>
          <p:cNvSpPr>
            <a:spLocks noChangeArrowheads="1"/>
          </p:cNvSpPr>
          <p:nvPr/>
        </p:nvSpPr>
        <p:spPr bwMode="auto">
          <a:xfrm>
            <a:off x="1905000" y="2209800"/>
            <a:ext cx="5105400" cy="609600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0310" name="Oval 6"/>
          <p:cNvSpPr>
            <a:spLocks noChangeArrowheads="1"/>
          </p:cNvSpPr>
          <p:nvPr/>
        </p:nvSpPr>
        <p:spPr bwMode="auto">
          <a:xfrm>
            <a:off x="635000" y="2286000"/>
            <a:ext cx="1244600" cy="431800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0311" name="Rectangle 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62000" y="3530600"/>
            <a:ext cx="8078788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en-US" sz="2400" dirty="0" smtClean="0"/>
              <a:t>Body consists of one or more conditions (input tables)</a:t>
            </a:r>
            <a:endParaRPr lang="en-US" sz="2000" b="0" dirty="0"/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en-US" sz="2400" b="0" dirty="0"/>
              <a:t>Head is an output table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2000" b="0" dirty="0"/>
              <a:t>Recursive rules: result of head in rule body</a:t>
            </a:r>
            <a:endParaRPr lang="en-US" sz="2000" b="0" i="1" dirty="0"/>
          </a:p>
        </p:txBody>
      </p:sp>
      <p:sp>
        <p:nvSpPr>
          <p:cNvPr id="610312" name="Text Box 8"/>
          <p:cNvSpPr txBox="1">
            <a:spLocks noChangeArrowheads="1"/>
          </p:cNvSpPr>
          <p:nvPr/>
        </p:nvSpPr>
        <p:spPr bwMode="auto">
          <a:xfrm>
            <a:off x="4338638" y="2743200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Body</a:t>
            </a:r>
          </a:p>
        </p:txBody>
      </p:sp>
      <p:sp>
        <p:nvSpPr>
          <p:cNvPr id="610313" name="Text Box 9"/>
          <p:cNvSpPr txBox="1">
            <a:spLocks noChangeArrowheads="1"/>
          </p:cNvSpPr>
          <p:nvPr/>
        </p:nvSpPr>
        <p:spPr bwMode="auto">
          <a:xfrm>
            <a:off x="635000" y="2732088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Head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82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9" grpId="0" animBg="1"/>
      <p:bldP spid="610309" grpId="1" animBg="1"/>
      <p:bldP spid="610310" grpId="0" animBg="1"/>
      <p:bldP spid="610311" grpId="0" build="allAtOnce"/>
      <p:bldP spid="610312" grpId="0"/>
      <p:bldP spid="6103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Analysis in </a:t>
            </a:r>
            <a:r>
              <a:rPr lang="en-US" dirty="0" err="1" smtClean="0"/>
              <a:t>Datalog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ransition advTm="19922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Points-to Analyses for </a:t>
            </a:r>
            <a:br>
              <a:rPr lang="en-US" dirty="0" smtClean="0"/>
            </a:br>
            <a:r>
              <a:rPr lang="en-US" dirty="0" smtClean="0"/>
              <a:t>A Simple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3032760"/>
            <a:ext cx="1828800" cy="2438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a = new A();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b = new B();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c = new C();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a = b;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b = a;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c = b;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" y="2651760"/>
            <a:ext cx="1828800" cy="381000"/>
          </a:xfrm>
          <a:prstGeom prst="roundRect">
            <a:avLst>
              <a:gd name="adj" fmla="val 836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program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819400" y="3870960"/>
            <a:ext cx="685800" cy="2286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715000" y="2651760"/>
          <a:ext cx="28956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assignObjectAllocation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715000" y="3063240"/>
          <a:ext cx="28956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2488"/>
                <a:gridCol w="1483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 A()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715000" y="3489960"/>
          <a:ext cx="28956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2488"/>
                <a:gridCol w="1483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 B()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715000" y="3901440"/>
          <a:ext cx="28956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2488"/>
                <a:gridCol w="1483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 C()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715000" y="4404360"/>
          <a:ext cx="28956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assign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715000" y="4815840"/>
          <a:ext cx="28956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2488"/>
                <a:gridCol w="1483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715000" y="5242560"/>
          <a:ext cx="2895600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2488"/>
                <a:gridCol w="1483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715000" y="5654040"/>
          <a:ext cx="28956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2488"/>
                <a:gridCol w="1483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609600" y="3261360"/>
            <a:ext cx="1828800" cy="304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" y="3566160"/>
            <a:ext cx="1828800" cy="304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600" y="3947160"/>
            <a:ext cx="1828800" cy="304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9600" y="4251960"/>
            <a:ext cx="1828800" cy="304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9600" y="4632960"/>
            <a:ext cx="1828800" cy="304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9600" y="4937760"/>
            <a:ext cx="1828800" cy="3048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990600" y="3261360"/>
            <a:ext cx="11430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09600" y="3261360"/>
            <a:ext cx="3048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09600" y="4251960"/>
            <a:ext cx="15240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icon_keyboard_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381000"/>
            <a:ext cx="838200" cy="838200"/>
          </a:xfrm>
          <a:prstGeom prst="rect">
            <a:avLst/>
          </a:prstGeom>
        </p:spPr>
      </p:pic>
      <p:sp>
        <p:nvSpPr>
          <p:cNvPr id="33" name="Can 32"/>
          <p:cNvSpPr/>
          <p:nvPr/>
        </p:nvSpPr>
        <p:spPr>
          <a:xfrm>
            <a:off x="3733800" y="3429000"/>
            <a:ext cx="1066800" cy="1371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295400" y="1676400"/>
            <a:ext cx="6400800" cy="533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What objects can a variable point to?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00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</a:t>
            </a:r>
            <a:r>
              <a:rPr lang="en-US" dirty="0" err="1" smtClean="0"/>
              <a:t>varPointsTo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1828800" cy="2438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a = new A();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b = new B();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c = new C();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a = b;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b = a;</a:t>
            </a:r>
          </a:p>
          <a:p>
            <a:r>
              <a:rPr lang="en-US" sz="2200" dirty="0" smtClean="0">
                <a:solidFill>
                  <a:schemeClr val="tx1"/>
                </a:solidFill>
                <a:cs typeface="Courier New" pitchFamily="49" charset="0"/>
              </a:rPr>
              <a:t>c = b;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1371600"/>
            <a:ext cx="1828800" cy="381000"/>
          </a:xfrm>
          <a:prstGeom prst="roundRect">
            <a:avLst>
              <a:gd name="adj" fmla="val 836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program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90800" y="1371600"/>
          <a:ext cx="28956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assignObjectAllocation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90800" y="1783080"/>
          <a:ext cx="28956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2488"/>
                <a:gridCol w="1483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 A()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90800" y="2209800"/>
          <a:ext cx="28956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2488"/>
                <a:gridCol w="1483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 B()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90800" y="2621280"/>
          <a:ext cx="28956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2488"/>
                <a:gridCol w="1483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 C()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90800" y="3124200"/>
          <a:ext cx="28956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assign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590800" y="3535680"/>
          <a:ext cx="28956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2488"/>
                <a:gridCol w="1483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590800" y="3962400"/>
          <a:ext cx="2895600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2488"/>
                <a:gridCol w="1483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590800" y="4373880"/>
          <a:ext cx="28956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2488"/>
                <a:gridCol w="1483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381000" y="4953000"/>
            <a:ext cx="7924800" cy="838200"/>
          </a:xfrm>
          <a:prstGeom prst="roundRect">
            <a:avLst>
              <a:gd name="adj" fmla="val 757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varPointsTo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assignObjectAllocation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Var,Obj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" y="5867400"/>
            <a:ext cx="7924800" cy="838200"/>
          </a:xfrm>
          <a:prstGeom prst="roundRect">
            <a:avLst>
              <a:gd name="adj" fmla="val 1121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varPointsTo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(To,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assign(From, To),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varPointsTo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From,Obj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867400" y="1371600"/>
          <a:ext cx="28956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varPointsTo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867400" y="1783080"/>
          <a:ext cx="28956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2488"/>
                <a:gridCol w="1483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 A()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867400" y="2209800"/>
          <a:ext cx="28956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2488"/>
                <a:gridCol w="1483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 B()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867400" y="2621280"/>
          <a:ext cx="28956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2488"/>
                <a:gridCol w="1483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 C()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867400" y="3048000"/>
          <a:ext cx="28956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2488"/>
                <a:gridCol w="1483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 B()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867400" y="3474720"/>
          <a:ext cx="2895600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2488"/>
                <a:gridCol w="1483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</a:t>
                      </a:r>
                      <a:r>
                        <a:rPr lang="en-US" sz="2200" baseline="0" dirty="0" smtClean="0"/>
                        <a:t> A()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867400" y="3886200"/>
          <a:ext cx="28956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2488"/>
                <a:gridCol w="1483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</a:t>
                      </a:r>
                      <a:r>
                        <a:rPr lang="en-US" sz="2200" baseline="0" dirty="0" smtClean="0"/>
                        <a:t> B()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25" name="Picture 24" descr="icon_keyboard_r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381000"/>
            <a:ext cx="838200" cy="8382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590800" y="3581400"/>
            <a:ext cx="2895600" cy="3810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67400" y="2209800"/>
            <a:ext cx="2895600" cy="3810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5867400" y="4297680"/>
          <a:ext cx="28956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2488"/>
                <a:gridCol w="1483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new</a:t>
                      </a:r>
                      <a:r>
                        <a:rPr lang="en-US" sz="2200" baseline="0" dirty="0" smtClean="0"/>
                        <a:t> A()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2590800" y="3962400"/>
            <a:ext cx="2895600" cy="3810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867400" y="1828800"/>
            <a:ext cx="2895600" cy="381000"/>
          </a:xfrm>
          <a:prstGeom prst="rect">
            <a:avLst/>
          </a:prstGeom>
          <a:solidFill>
            <a:schemeClr val="accent1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57200" y="1905000"/>
            <a:ext cx="1828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7200" y="2971800"/>
            <a:ext cx="1828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92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63</a:t>
            </a:fld>
            <a:endParaRPr lang="en-US"/>
          </a:p>
        </p:txBody>
      </p:sp>
      <p:grpSp>
        <p:nvGrpSpPr>
          <p:cNvPr id="3" name="Group 4"/>
          <p:cNvGrpSpPr/>
          <p:nvPr/>
        </p:nvGrpSpPr>
        <p:grpSpPr>
          <a:xfrm>
            <a:off x="838200" y="1645688"/>
            <a:ext cx="1828800" cy="1219200"/>
            <a:chOff x="381000" y="1371600"/>
            <a:chExt cx="1828800" cy="1219200"/>
          </a:xfrm>
        </p:grpSpPr>
        <p:sp>
          <p:nvSpPr>
            <p:cNvPr id="6" name="Rectangle 5"/>
            <p:cNvSpPr/>
            <p:nvPr/>
          </p:nvSpPr>
          <p:spPr>
            <a:xfrm>
              <a:off x="381000" y="1752600"/>
              <a:ext cx="1828800" cy="838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a.F1 = b;</a:t>
              </a:r>
            </a:p>
            <a:p>
              <a:r>
                <a:rPr lang="en-US" sz="2200" dirty="0" smtClean="0">
                  <a:solidFill>
                    <a:schemeClr val="tx1"/>
                  </a:solidFill>
                  <a:cs typeface="Courier New" pitchFamily="49" charset="0"/>
                </a:rPr>
                <a:t>c = b.F2;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81000" y="1371600"/>
              <a:ext cx="1828800" cy="381000"/>
            </a:xfrm>
            <a:prstGeom prst="roundRect">
              <a:avLst>
                <a:gd name="adj" fmla="val 836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program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2994320" y="2179088"/>
            <a:ext cx="685800" cy="2286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472456" y="1348616"/>
          <a:ext cx="18288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storeField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472456" y="1729616"/>
          <a:ext cx="1828799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8011"/>
                <a:gridCol w="496389"/>
                <a:gridCol w="9143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F1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472456" y="2263016"/>
          <a:ext cx="18288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loadField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472456" y="2698608"/>
          <a:ext cx="1828800" cy="42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8012"/>
                <a:gridCol w="547567"/>
                <a:gridCol w="8632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6" descr="icon_keyboard_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381000"/>
            <a:ext cx="838200" cy="838200"/>
          </a:xfrm>
          <a:prstGeom prst="rect">
            <a:avLst/>
          </a:prstGeom>
        </p:spPr>
      </p:pic>
      <p:sp>
        <p:nvSpPr>
          <p:cNvPr id="18" name="Can 17"/>
          <p:cNvSpPr/>
          <p:nvPr/>
        </p:nvSpPr>
        <p:spPr>
          <a:xfrm>
            <a:off x="3993112" y="1645688"/>
            <a:ext cx="1066800" cy="1371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>
          <a:xfrm>
            <a:off x="5925392" y="65337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E907B-08D9-48C3-AFB8-45E8F2E018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88472" y="3377824"/>
            <a:ext cx="6477000" cy="1600200"/>
          </a:xfrm>
          <a:prstGeom prst="roundRect">
            <a:avLst>
              <a:gd name="adj" fmla="val 929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fieldPointsTo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BaseObj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storeField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(From, Base,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varPointsTo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(Base,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BaseObj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varPointsTo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(From,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17072" y="3835024"/>
            <a:ext cx="44196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17072" y="4139824"/>
            <a:ext cx="44196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17072" y="4520824"/>
            <a:ext cx="44196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455672" y="3225424"/>
            <a:ext cx="1600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 smtClean="0"/>
              <a:t>BaseObj.Fld</a:t>
            </a:r>
            <a:endParaRPr lang="en-US" sz="2200" dirty="0"/>
          </a:p>
        </p:txBody>
      </p:sp>
      <p:sp>
        <p:nvSpPr>
          <p:cNvPr id="27" name="Rounded Rectangle 26"/>
          <p:cNvSpPr/>
          <p:nvPr/>
        </p:nvSpPr>
        <p:spPr>
          <a:xfrm>
            <a:off x="1188472" y="5130424"/>
            <a:ext cx="6477000" cy="1600200"/>
          </a:xfrm>
          <a:prstGeom prst="roundRect">
            <a:avLst>
              <a:gd name="adj" fmla="val 929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varPointsTo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(To,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loadField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(Base,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To),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varPointsTo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(Base,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BaseObj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fieldPointsTo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BaseObj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Fld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40872" y="5587624"/>
            <a:ext cx="5029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340872" y="5892424"/>
            <a:ext cx="5029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40872" y="6273424"/>
            <a:ext cx="5029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950472" y="4139824"/>
            <a:ext cx="14478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874272" y="6273424"/>
            <a:ext cx="16764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urved Connector 32"/>
          <p:cNvCxnSpPr>
            <a:endCxn id="31" idx="0"/>
          </p:cNvCxnSpPr>
          <p:nvPr/>
        </p:nvCxnSpPr>
        <p:spPr>
          <a:xfrm rot="16200000" flipH="1">
            <a:off x="2426722" y="3892174"/>
            <a:ext cx="304800" cy="1905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31" idx="2"/>
            <a:endCxn id="32" idx="0"/>
          </p:cNvCxnSpPr>
          <p:nvPr/>
        </p:nvCxnSpPr>
        <p:spPr>
          <a:xfrm rot="16200000" flipH="1">
            <a:off x="2007622" y="5568574"/>
            <a:ext cx="1371600" cy="381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32" idx="1"/>
            <a:endCxn id="36" idx="1"/>
          </p:cNvCxnSpPr>
          <p:nvPr/>
        </p:nvCxnSpPr>
        <p:spPr>
          <a:xfrm rot="10800000">
            <a:off x="1264672" y="3644524"/>
            <a:ext cx="609600" cy="2819400"/>
          </a:xfrm>
          <a:prstGeom prst="curvedConnector3">
            <a:avLst>
              <a:gd name="adj1" fmla="val 1375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1264672" y="3454024"/>
            <a:ext cx="16764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455672" y="3835024"/>
            <a:ext cx="243840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Base.Fld</a:t>
            </a:r>
            <a:r>
              <a:rPr lang="en-US" sz="2200" dirty="0" smtClean="0">
                <a:solidFill>
                  <a:schemeClr val="tx1"/>
                </a:solidFill>
              </a:rPr>
              <a:t>  =  From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 rot="16200000">
            <a:off x="5798571" y="3644525"/>
            <a:ext cx="304801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455672" y="5511424"/>
            <a:ext cx="243840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To   =   </a:t>
            </a:r>
            <a:r>
              <a:rPr lang="en-US" sz="2200" dirty="0" err="1" smtClean="0">
                <a:solidFill>
                  <a:schemeClr val="tx1"/>
                </a:solidFill>
              </a:rPr>
              <a:t>Base.Fld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208272" y="3204088"/>
            <a:ext cx="68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/>
              <a:t>Obj</a:t>
            </a:r>
            <a:endParaRPr lang="en-US" sz="2200" dirty="0"/>
          </a:p>
        </p:txBody>
      </p:sp>
      <p:sp>
        <p:nvSpPr>
          <p:cNvPr id="41" name="Right Arrow 40"/>
          <p:cNvSpPr/>
          <p:nvPr/>
        </p:nvSpPr>
        <p:spPr>
          <a:xfrm>
            <a:off x="6979672" y="3377824"/>
            <a:ext cx="304800" cy="2133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 rot="16200000">
            <a:off x="7322572" y="3644525"/>
            <a:ext cx="304801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6217672" y="4923160"/>
            <a:ext cx="1600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 smtClean="0"/>
              <a:t>BaseObj.Fld</a:t>
            </a:r>
            <a:endParaRPr lang="en-US" sz="2200" dirty="0"/>
          </a:p>
        </p:txBody>
      </p:sp>
      <p:sp>
        <p:nvSpPr>
          <p:cNvPr id="44" name="Right Arrow 43"/>
          <p:cNvSpPr/>
          <p:nvPr/>
        </p:nvSpPr>
        <p:spPr>
          <a:xfrm rot="16200000">
            <a:off x="6636771" y="5342261"/>
            <a:ext cx="304801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5455672" y="4923160"/>
            <a:ext cx="68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/>
              <a:t>Obj</a:t>
            </a:r>
            <a:endParaRPr lang="en-US" sz="2200" dirty="0"/>
          </a:p>
        </p:txBody>
      </p:sp>
      <p:sp>
        <p:nvSpPr>
          <p:cNvPr id="46" name="Right Arrow 45"/>
          <p:cNvSpPr/>
          <p:nvPr/>
        </p:nvSpPr>
        <p:spPr>
          <a:xfrm rot="16200000">
            <a:off x="5798572" y="5342261"/>
            <a:ext cx="304801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7" name="Right Arrow 46"/>
          <p:cNvSpPr/>
          <p:nvPr/>
        </p:nvSpPr>
        <p:spPr>
          <a:xfrm rot="10800000">
            <a:off x="5989073" y="5054224"/>
            <a:ext cx="304801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5774136" y="3912368"/>
            <a:ext cx="2971800" cy="1905000"/>
          </a:xfrm>
          <a:prstGeom prst="roundRect">
            <a:avLst>
              <a:gd name="adj" fmla="val 10417"/>
            </a:avLst>
          </a:prstGeom>
          <a:solidFill>
            <a:srgbClr val="92D050"/>
          </a:solidFill>
          <a:ln>
            <a:solidFill>
              <a:srgbClr val="23C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Enhance specification without changing base code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31384" y="2101760"/>
            <a:ext cx="1828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31384" y="2406560"/>
            <a:ext cx="1828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9" grpId="0" animBg="1"/>
      <p:bldP spid="49" grpId="1" animBg="1"/>
      <p:bldP spid="50" grpId="0" animBg="1"/>
      <p:bldP spid="50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5638800" y="5181600"/>
            <a:ext cx="3429000" cy="1600200"/>
          </a:xfrm>
          <a:prstGeom prst="roundRect">
            <a:avLst>
              <a:gd name="adj" fmla="val 523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638800" y="1828800"/>
            <a:ext cx="3429000" cy="3124200"/>
          </a:xfrm>
          <a:prstGeom prst="roundRect">
            <a:avLst>
              <a:gd name="adj" fmla="val 364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+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1828800"/>
            <a:ext cx="3657600" cy="762000"/>
          </a:xfrm>
          <a:prstGeom prst="roundRect">
            <a:avLst>
              <a:gd name="adj" fmla="val 1504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varPointsTo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assignObjectAllocation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(…).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2667000"/>
            <a:ext cx="3657600" cy="1066800"/>
          </a:xfrm>
          <a:prstGeom prst="roundRect">
            <a:avLst>
              <a:gd name="adj" fmla="val 103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varPointsTo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(To,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assign(From, To),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varPointsTo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From,Obj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14800" y="3276600"/>
            <a:ext cx="1371600" cy="1524000"/>
          </a:xfrm>
          <a:prstGeom prst="roundRect">
            <a:avLst>
              <a:gd name="adj" fmla="val 8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DatalogEngine</a:t>
            </a:r>
            <a:endParaRPr lang="en-US" sz="2800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304800" y="3810000"/>
            <a:ext cx="3657600" cy="1371600"/>
          </a:xfrm>
          <a:prstGeom prst="roundRect">
            <a:avLst>
              <a:gd name="adj" fmla="val 707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fieldPointsTo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BaseObj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Fld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  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storeField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From,Base,Field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varPointsTo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(Base,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BaseObj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varPointsTo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(From,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" y="5257800"/>
            <a:ext cx="3657600" cy="1371600"/>
          </a:xfrm>
          <a:prstGeom prst="roundRect">
            <a:avLst>
              <a:gd name="adj" fmla="val 548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varPointsTo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(To,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&lt;-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loadField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(Base, Field, To),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varPointsTo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(Base,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BaseObj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fieldPointsTo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BaseObj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…).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66800" y="1295400"/>
            <a:ext cx="2133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Specifications</a:t>
            </a:r>
            <a:endParaRPr lang="en-US" sz="2600" dirty="0"/>
          </a:p>
        </p:txBody>
      </p:sp>
      <p:sp>
        <p:nvSpPr>
          <p:cNvPr id="11" name="Rounded Rectangle 10"/>
          <p:cNvSpPr/>
          <p:nvPr/>
        </p:nvSpPr>
        <p:spPr>
          <a:xfrm>
            <a:off x="6324600" y="1219200"/>
            <a:ext cx="2667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Implementation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5867400" y="2209800"/>
            <a:ext cx="13716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Top-down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315200" y="2209800"/>
            <a:ext cx="16002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Bottom-up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924800" y="3048000"/>
            <a:ext cx="9144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Naive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53200" y="3657600"/>
            <a:ext cx="15240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Semi-naive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96200" y="4419600"/>
            <a:ext cx="12192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DReD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943600" y="4419600"/>
            <a:ext cx="13716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Counting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172200" y="3048000"/>
            <a:ext cx="9906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Tabled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934200" y="5562600"/>
            <a:ext cx="9144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BDDs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077200" y="5257800"/>
            <a:ext cx="9144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BTree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848600" y="6172200"/>
            <a:ext cx="11430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KDTree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715000" y="5943600"/>
            <a:ext cx="1447800" cy="762000"/>
          </a:xfrm>
          <a:prstGeom prst="roundRect">
            <a:avLst>
              <a:gd name="adj" fmla="val 743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transitive 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closure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57800" y="1752600"/>
            <a:ext cx="1676400" cy="304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Control</a:t>
            </a:r>
            <a:endParaRPr lang="en-US" sz="2200" dirty="0"/>
          </a:p>
        </p:txBody>
      </p:sp>
      <p:sp>
        <p:nvSpPr>
          <p:cNvPr id="34" name="Rectangle 33"/>
          <p:cNvSpPr/>
          <p:nvPr/>
        </p:nvSpPr>
        <p:spPr>
          <a:xfrm>
            <a:off x="5257800" y="5105400"/>
            <a:ext cx="20574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Data Structures</a:t>
            </a:r>
            <a:endParaRPr lang="en-US" sz="2200" dirty="0"/>
          </a:p>
        </p:txBody>
      </p:sp>
      <p:cxnSp>
        <p:nvCxnSpPr>
          <p:cNvPr id="36" name="Straight Arrow Connector 35"/>
          <p:cNvCxnSpPr>
            <a:stCxn id="11" idx="2"/>
            <a:endCxn id="20" idx="0"/>
          </p:cNvCxnSpPr>
          <p:nvPr/>
        </p:nvCxnSpPr>
        <p:spPr>
          <a:xfrm rot="5400000">
            <a:off x="6838950" y="1390650"/>
            <a:ext cx="533400" cy="11049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2"/>
            <a:endCxn id="21" idx="0"/>
          </p:cNvCxnSpPr>
          <p:nvPr/>
        </p:nvCxnSpPr>
        <p:spPr>
          <a:xfrm rot="16200000" flipH="1">
            <a:off x="7620000" y="1714500"/>
            <a:ext cx="533400" cy="4572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0" idx="2"/>
            <a:endCxn id="26" idx="0"/>
          </p:cNvCxnSpPr>
          <p:nvPr/>
        </p:nvCxnSpPr>
        <p:spPr>
          <a:xfrm rot="16200000" flipH="1">
            <a:off x="6457950" y="2838450"/>
            <a:ext cx="304800" cy="1143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1" idx="2"/>
            <a:endCxn id="22" idx="0"/>
          </p:cNvCxnSpPr>
          <p:nvPr/>
        </p:nvCxnSpPr>
        <p:spPr>
          <a:xfrm rot="16200000" flipH="1">
            <a:off x="8096250" y="2762250"/>
            <a:ext cx="304800" cy="2667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1" idx="2"/>
            <a:endCxn id="23" idx="0"/>
          </p:cNvCxnSpPr>
          <p:nvPr/>
        </p:nvCxnSpPr>
        <p:spPr>
          <a:xfrm rot="5400000">
            <a:off x="7258050" y="2800350"/>
            <a:ext cx="914400" cy="8001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3" idx="2"/>
            <a:endCxn id="25" idx="0"/>
          </p:cNvCxnSpPr>
          <p:nvPr/>
        </p:nvCxnSpPr>
        <p:spPr>
          <a:xfrm rot="5400000">
            <a:off x="6858000" y="3962400"/>
            <a:ext cx="228600" cy="6858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3" idx="2"/>
            <a:endCxn id="24" idx="0"/>
          </p:cNvCxnSpPr>
          <p:nvPr/>
        </p:nvCxnSpPr>
        <p:spPr>
          <a:xfrm rot="16200000" flipH="1">
            <a:off x="7696200" y="3810000"/>
            <a:ext cx="228600" cy="9906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1" idx="2"/>
            <a:endCxn id="28" idx="0"/>
          </p:cNvCxnSpPr>
          <p:nvPr/>
        </p:nvCxnSpPr>
        <p:spPr>
          <a:xfrm rot="16200000" flipH="1">
            <a:off x="7791450" y="4514850"/>
            <a:ext cx="304800" cy="11811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1" idx="2"/>
            <a:endCxn id="29" idx="0"/>
          </p:cNvCxnSpPr>
          <p:nvPr/>
        </p:nvCxnSpPr>
        <p:spPr>
          <a:xfrm rot="16200000" flipH="1">
            <a:off x="7277100" y="5029200"/>
            <a:ext cx="1219200" cy="10668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1" idx="2"/>
            <a:endCxn id="27" idx="0"/>
          </p:cNvCxnSpPr>
          <p:nvPr/>
        </p:nvCxnSpPr>
        <p:spPr>
          <a:xfrm rot="16200000" flipH="1">
            <a:off x="7067550" y="5238750"/>
            <a:ext cx="609600" cy="3810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ight Arrow 76"/>
          <p:cNvSpPr/>
          <p:nvPr/>
        </p:nvSpPr>
        <p:spPr>
          <a:xfrm>
            <a:off x="3657600" y="3581400"/>
            <a:ext cx="457200" cy="4572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>
            <a:off x="5486400" y="3581400"/>
            <a:ext cx="457200" cy="4572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24200" y="2514600"/>
            <a:ext cx="3886200" cy="914400"/>
          </a:xfrm>
          <a:prstGeom prst="roundRect">
            <a:avLst>
              <a:gd name="adj" fmla="val 10417"/>
            </a:avLst>
          </a:prstGeom>
          <a:solidFill>
            <a:srgbClr val="92D050"/>
          </a:solidFill>
          <a:ln>
            <a:solidFill>
              <a:srgbClr val="23C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Doop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~2500 lines of logic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1600200" y="2438400"/>
            <a:ext cx="1219200" cy="304800"/>
            <a:chOff x="1219200" y="2438400"/>
            <a:chExt cx="1219200" cy="304800"/>
          </a:xfrm>
        </p:grpSpPr>
        <p:sp>
          <p:nvSpPr>
            <p:cNvPr id="80" name="Rectangle 79"/>
            <p:cNvSpPr/>
            <p:nvPr/>
          </p:nvSpPr>
          <p:spPr>
            <a:xfrm>
              <a:off x="1219200" y="2438400"/>
              <a:ext cx="304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24000" y="24384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828800" y="2438400"/>
              <a:ext cx="304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133600" y="2438400"/>
              <a:ext cx="3048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7"/>
          <p:cNvGrpSpPr/>
          <p:nvPr/>
        </p:nvGrpSpPr>
        <p:grpSpPr>
          <a:xfrm>
            <a:off x="1600200" y="3505200"/>
            <a:ext cx="1219200" cy="304800"/>
            <a:chOff x="1219200" y="2971800"/>
            <a:chExt cx="1219200" cy="304800"/>
          </a:xfrm>
        </p:grpSpPr>
        <p:sp>
          <p:nvSpPr>
            <p:cNvPr id="85" name="Rectangle 84"/>
            <p:cNvSpPr/>
            <p:nvPr/>
          </p:nvSpPr>
          <p:spPr>
            <a:xfrm>
              <a:off x="1219200" y="29718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24000" y="29718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28800" y="2971800"/>
              <a:ext cx="304800" cy="304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133600" y="2971800"/>
              <a:ext cx="3048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6"/>
          <p:cNvGrpSpPr/>
          <p:nvPr/>
        </p:nvGrpSpPr>
        <p:grpSpPr>
          <a:xfrm>
            <a:off x="1600200" y="4800600"/>
            <a:ext cx="1219200" cy="304800"/>
            <a:chOff x="1219200" y="3581400"/>
            <a:chExt cx="1219200" cy="304800"/>
          </a:xfrm>
        </p:grpSpPr>
        <p:sp>
          <p:nvSpPr>
            <p:cNvPr id="90" name="Rectangle 89"/>
            <p:cNvSpPr/>
            <p:nvPr/>
          </p:nvSpPr>
          <p:spPr>
            <a:xfrm>
              <a:off x="1219200" y="3581400"/>
              <a:ext cx="304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524000" y="3581400"/>
              <a:ext cx="3048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828800" y="3581400"/>
              <a:ext cx="304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133600" y="35814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28"/>
          <p:cNvGrpSpPr/>
          <p:nvPr/>
        </p:nvGrpSpPr>
        <p:grpSpPr>
          <a:xfrm>
            <a:off x="1600200" y="5867400"/>
            <a:ext cx="1219200" cy="304800"/>
            <a:chOff x="1219200" y="5334000"/>
            <a:chExt cx="1219200" cy="304800"/>
          </a:xfrm>
        </p:grpSpPr>
        <p:sp>
          <p:nvSpPr>
            <p:cNvPr id="95" name="Rectangle 94"/>
            <p:cNvSpPr/>
            <p:nvPr/>
          </p:nvSpPr>
          <p:spPr>
            <a:xfrm>
              <a:off x="1219200" y="5334000"/>
              <a:ext cx="304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524000" y="53340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828800" y="5334000"/>
              <a:ext cx="304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133600" y="5334000"/>
              <a:ext cx="304800" cy="304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9" name="Straight Arrow Connector 98"/>
          <p:cNvCxnSpPr/>
          <p:nvPr/>
        </p:nvCxnSpPr>
        <p:spPr>
          <a:xfrm>
            <a:off x="2819400" y="2590800"/>
            <a:ext cx="1295400" cy="10668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2819400" y="3657600"/>
            <a:ext cx="1295400" cy="4572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2819400" y="4216400"/>
            <a:ext cx="1295400" cy="7366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76"/>
          <p:cNvGrpSpPr/>
          <p:nvPr/>
        </p:nvGrpSpPr>
        <p:grpSpPr>
          <a:xfrm>
            <a:off x="6858000" y="2057400"/>
            <a:ext cx="1219200" cy="914400"/>
            <a:chOff x="3810000" y="1676400"/>
            <a:chExt cx="1219200" cy="914400"/>
          </a:xfrm>
        </p:grpSpPr>
        <p:sp>
          <p:nvSpPr>
            <p:cNvPr id="103" name="Rectangle 102"/>
            <p:cNvSpPr/>
            <p:nvPr/>
          </p:nvSpPr>
          <p:spPr>
            <a:xfrm>
              <a:off x="3810000" y="1676400"/>
              <a:ext cx="304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114800" y="16764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419600" y="1676400"/>
              <a:ext cx="3048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724400" y="16764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810000" y="19812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114800" y="19812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419600" y="1981200"/>
              <a:ext cx="304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724400" y="1981200"/>
              <a:ext cx="3048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810000" y="2286000"/>
              <a:ext cx="3048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114800" y="22860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419600" y="22860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724400" y="22860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75"/>
          <p:cNvGrpSpPr/>
          <p:nvPr/>
        </p:nvGrpSpPr>
        <p:grpSpPr>
          <a:xfrm>
            <a:off x="6858000" y="3200400"/>
            <a:ext cx="1219200" cy="914400"/>
            <a:chOff x="3810000" y="2971800"/>
            <a:chExt cx="1219200" cy="914400"/>
          </a:xfrm>
        </p:grpSpPr>
        <p:sp>
          <p:nvSpPr>
            <p:cNvPr id="116" name="Rectangle 115"/>
            <p:cNvSpPr/>
            <p:nvPr/>
          </p:nvSpPr>
          <p:spPr>
            <a:xfrm>
              <a:off x="3810000" y="2971800"/>
              <a:ext cx="3048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114800" y="29718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419600" y="2971800"/>
              <a:ext cx="3048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724400" y="2971800"/>
              <a:ext cx="3048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810000" y="32766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114800" y="32766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419600" y="3276600"/>
              <a:ext cx="304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724400" y="32766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810000" y="3581400"/>
              <a:ext cx="304800" cy="30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114800" y="35814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419600" y="35814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724400" y="3581400"/>
              <a:ext cx="3048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74"/>
          <p:cNvGrpSpPr/>
          <p:nvPr/>
        </p:nvGrpSpPr>
        <p:grpSpPr>
          <a:xfrm>
            <a:off x="6858000" y="4419600"/>
            <a:ext cx="1219200" cy="914400"/>
            <a:chOff x="3810000" y="4267200"/>
            <a:chExt cx="1219200" cy="914400"/>
          </a:xfrm>
        </p:grpSpPr>
        <p:sp>
          <p:nvSpPr>
            <p:cNvPr id="129" name="Rectangle 128"/>
            <p:cNvSpPr/>
            <p:nvPr/>
          </p:nvSpPr>
          <p:spPr>
            <a:xfrm>
              <a:off x="3810000" y="4267200"/>
              <a:ext cx="3048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114800" y="42672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419600" y="4267200"/>
              <a:ext cx="304800" cy="3048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724400" y="4267200"/>
              <a:ext cx="304800" cy="304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810000" y="4572000"/>
              <a:ext cx="304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114800" y="4572000"/>
              <a:ext cx="304800" cy="30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419600" y="4572000"/>
              <a:ext cx="304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724400" y="4572000"/>
              <a:ext cx="304800" cy="3048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810000" y="4876800"/>
              <a:ext cx="304800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114800" y="48768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419600" y="4876800"/>
              <a:ext cx="3048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724400" y="48768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73"/>
          <p:cNvGrpSpPr/>
          <p:nvPr/>
        </p:nvGrpSpPr>
        <p:grpSpPr>
          <a:xfrm>
            <a:off x="6858000" y="5562600"/>
            <a:ext cx="1219200" cy="914400"/>
            <a:chOff x="3810000" y="5562600"/>
            <a:chExt cx="1219200" cy="914400"/>
          </a:xfrm>
        </p:grpSpPr>
        <p:sp>
          <p:nvSpPr>
            <p:cNvPr id="142" name="Rectangle 141"/>
            <p:cNvSpPr/>
            <p:nvPr/>
          </p:nvSpPr>
          <p:spPr>
            <a:xfrm>
              <a:off x="3810000" y="5562600"/>
              <a:ext cx="304800" cy="3048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114800" y="5562600"/>
              <a:ext cx="304800" cy="304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419600" y="55626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724400" y="55626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810000" y="58674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114800" y="5867400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419600" y="5867400"/>
              <a:ext cx="304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724400" y="58674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810000" y="61722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114800" y="6172200"/>
              <a:ext cx="3048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419600" y="6172200"/>
              <a:ext cx="304800" cy="3048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724400" y="6172200"/>
              <a:ext cx="304800" cy="3048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4" name="Straight Arrow Connector 153"/>
          <p:cNvCxnSpPr>
            <a:endCxn id="107" idx="1"/>
          </p:cNvCxnSpPr>
          <p:nvPr/>
        </p:nvCxnSpPr>
        <p:spPr>
          <a:xfrm flipV="1">
            <a:off x="5486400" y="2514600"/>
            <a:ext cx="1371600" cy="9906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endCxn id="120" idx="1"/>
          </p:cNvCxnSpPr>
          <p:nvPr/>
        </p:nvCxnSpPr>
        <p:spPr>
          <a:xfrm flipV="1">
            <a:off x="5486400" y="3657600"/>
            <a:ext cx="1371600" cy="762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endCxn id="133" idx="1"/>
          </p:cNvCxnSpPr>
          <p:nvPr/>
        </p:nvCxnSpPr>
        <p:spPr>
          <a:xfrm>
            <a:off x="5486400" y="3962400"/>
            <a:ext cx="1371600" cy="9144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endCxn id="146" idx="1"/>
          </p:cNvCxnSpPr>
          <p:nvPr/>
        </p:nvCxnSpPr>
        <p:spPr>
          <a:xfrm rot="16200000" flipH="1">
            <a:off x="5334000" y="4495800"/>
            <a:ext cx="1676400" cy="13716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2819400" y="4419600"/>
            <a:ext cx="1295400" cy="15240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895600" y="2971800"/>
            <a:ext cx="3810000" cy="1828800"/>
          </a:xfrm>
          <a:prstGeom prst="roundRect">
            <a:avLst>
              <a:gd name="adj" fmla="val 8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Does It Run Fast?!?</a:t>
            </a:r>
            <a:endParaRPr lang="en-US" sz="4800" dirty="0"/>
          </a:p>
        </p:txBody>
      </p:sp>
    </p:spTree>
    <p:custDataLst>
      <p:tags r:id="rId1"/>
    </p:custDataLst>
  </p:cSld>
  <p:clrMapOvr>
    <a:masterClrMapping/>
  </p:clrMapOvr>
  <p:transition advTm="68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1" grpId="0" animBg="1"/>
      <p:bldP spid="31" grpId="1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77" grpId="0" animBg="1"/>
      <p:bldP spid="77" grpId="1" animBg="1"/>
      <p:bldP spid="78" grpId="0" animBg="1"/>
      <p:bldP spid="78" grpId="1" animBg="1"/>
      <p:bldP spid="15" grpId="0" animBg="1"/>
      <p:bldP spid="15" grpId="1" animBg="1"/>
      <p:bldP spid="1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Doop</a:t>
            </a:r>
            <a:r>
              <a:rPr lang="en-US" dirty="0" smtClean="0"/>
              <a:t> vs. Paddle: </a:t>
            </a:r>
            <a:br>
              <a:rPr lang="en-US" dirty="0" smtClean="0"/>
            </a:br>
            <a:r>
              <a:rPr lang="en-US" dirty="0" smtClean="0"/>
              <a:t>1-call-site-sensitive-heap</a:t>
            </a:r>
            <a:endParaRPr lang="en-US" dirty="0"/>
          </a:p>
        </p:txBody>
      </p:sp>
      <p:pic>
        <p:nvPicPr>
          <p:cNvPr id="5" name="Content Placeholder 4" descr="doopbenc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6725" y="1810544"/>
            <a:ext cx="8210550" cy="41052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ransition advTm="45109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4400" y="4343400"/>
            <a:ext cx="73914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Crucial Optimizations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something old</a:t>
            </a:r>
          </a:p>
          <a:p>
            <a:pPr lvl="1"/>
            <a:r>
              <a:rPr lang="en-US" dirty="0" smtClean="0"/>
              <a:t>semi-naïve evaluation, folding, index selection</a:t>
            </a:r>
          </a:p>
          <a:p>
            <a:r>
              <a:rPr lang="en-US" dirty="0" smtClean="0"/>
              <a:t>something new(-</a:t>
            </a:r>
            <a:r>
              <a:rPr lang="en-US" dirty="0" err="1" smtClean="0"/>
              <a:t>ish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magic-sets</a:t>
            </a:r>
          </a:p>
          <a:p>
            <a:r>
              <a:rPr lang="en-US" dirty="0" smtClean="0"/>
              <a:t>something borrowed (from PL)</a:t>
            </a:r>
          </a:p>
          <a:p>
            <a:pPr lvl="1"/>
            <a:r>
              <a:rPr lang="en-US" dirty="0" smtClean="0"/>
              <a:t>type-based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66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17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Type-based Optimizations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ransition advTm="1718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343400" y="1676400"/>
            <a:ext cx="4419600" cy="441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Types: Sets of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6448" y="1680865"/>
            <a:ext cx="2667000" cy="2514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6448" y="1676401"/>
            <a:ext cx="1292352" cy="106680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bird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1676400"/>
            <a:ext cx="1371600" cy="1066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4355" y="2891135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animal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467600" y="1219200"/>
            <a:ext cx="1245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universe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762000" y="1828800"/>
            <a:ext cx="32766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animal(X)  -&gt;  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2000" y="2590800"/>
            <a:ext cx="32766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bird(X) -&gt; animal(X) 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000" y="3352800"/>
            <a:ext cx="32766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dog(X) -&gt; animal(X) 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2000" y="4191000"/>
            <a:ext cx="3276600" cy="914400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dog(X) -&gt; !bird(X).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bird(X) -&gt; !dog(X).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62000" y="5410200"/>
            <a:ext cx="32766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pet(X) -&gt; animal(X).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43400" y="4191000"/>
            <a:ext cx="4419600" cy="1905000"/>
          </a:xfrm>
          <a:prstGeom prst="rect">
            <a:avLst/>
          </a:prstGeom>
          <a:solidFill>
            <a:srgbClr val="F37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248400" y="4876800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thing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7010400" y="1676400"/>
            <a:ext cx="1752600" cy="2514600"/>
          </a:xfrm>
          <a:prstGeom prst="rect">
            <a:avLst/>
          </a:prstGeom>
          <a:solidFill>
            <a:srgbClr val="FFFF66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391400" y="2814935"/>
            <a:ext cx="758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food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5181600" y="1676400"/>
            <a:ext cx="838200" cy="2514600"/>
          </a:xfrm>
          <a:prstGeom prst="rect">
            <a:avLst/>
          </a:prstGeom>
          <a:solidFill>
            <a:srgbClr val="D9D9D9">
              <a:alpha val="47843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pet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08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0" grpId="0"/>
      <p:bldP spid="27" grpId="0" animBg="1"/>
      <p:bldP spid="29" grpId="0"/>
      <p:bldP spid="3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“Virtual Call Resolution”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3581400"/>
            <a:ext cx="4648200" cy="1143000"/>
          </a:xfrm>
          <a:prstGeom prst="roundRect">
            <a:avLst>
              <a:gd name="adj" fmla="val 95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eat(A, Food)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dogChews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A,Food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;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birdSwallows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A,Food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1752600"/>
            <a:ext cx="4648200" cy="1524000"/>
          </a:xfrm>
          <a:prstGeom prst="roundRect">
            <a:avLst>
              <a:gd name="adj" fmla="val 6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 _(D)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</a:t>
            </a:r>
            <a:r>
              <a:rPr lang="en-US" sz="2200" dirty="0" smtClean="0">
                <a:solidFill>
                  <a:schemeClr val="tx1"/>
                </a:solidFill>
              </a:rPr>
              <a:t>dog(D), eat(D, Thing),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        food(Thing),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        chocolate(Thing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1752600"/>
            <a:ext cx="4648200" cy="1524000"/>
          </a:xfrm>
          <a:prstGeom prst="roundRect">
            <a:avLst>
              <a:gd name="adj" fmla="val 6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 _(D)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</a:t>
            </a:r>
            <a:r>
              <a:rPr lang="en-US" sz="2200" b="1" dirty="0" smtClean="0">
                <a:solidFill>
                  <a:srgbClr val="FF0000"/>
                </a:solidFill>
              </a:rPr>
              <a:t>dog(D)</a:t>
            </a:r>
            <a:r>
              <a:rPr lang="en-US" sz="2200" dirty="0" smtClean="0">
                <a:solidFill>
                  <a:schemeClr val="tx1"/>
                </a:solidFill>
              </a:rPr>
              <a:t>, eat(D, Thing),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        food(Thing),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        chocolate(Thing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53200" y="1905000"/>
            <a:ext cx="1752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D :: dog</a:t>
            </a:r>
            <a:endParaRPr lang="en-US" sz="2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752600"/>
            <a:ext cx="4648200" cy="1524000"/>
          </a:xfrm>
          <a:prstGeom prst="roundRect">
            <a:avLst>
              <a:gd name="adj" fmla="val 6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 _(D)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</a:t>
            </a:r>
            <a:r>
              <a:rPr lang="en-US" sz="2200" b="1" dirty="0" smtClean="0">
                <a:solidFill>
                  <a:srgbClr val="FF0000"/>
                </a:solidFill>
              </a:rPr>
              <a:t>dog(D)</a:t>
            </a:r>
            <a:r>
              <a:rPr lang="en-US" sz="2200" dirty="0" smtClean="0">
                <a:solidFill>
                  <a:schemeClr val="tx1"/>
                </a:solidFill>
              </a:rPr>
              <a:t>, eat(</a:t>
            </a:r>
            <a:r>
              <a:rPr lang="en-US" sz="2200" b="1" dirty="0" smtClean="0">
                <a:solidFill>
                  <a:srgbClr val="FF0000"/>
                </a:solidFill>
              </a:rPr>
              <a:t>D</a:t>
            </a:r>
            <a:r>
              <a:rPr lang="en-US" sz="2200" dirty="0" smtClean="0">
                <a:solidFill>
                  <a:schemeClr val="tx1"/>
                </a:solidFill>
              </a:rPr>
              <a:t>, Thing),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        food(Thing),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        chocolate(Thing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62600" y="3657600"/>
            <a:ext cx="3429000" cy="45720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err="1" smtClean="0"/>
              <a:t>dogChews</a:t>
            </a:r>
            <a:r>
              <a:rPr lang="en-US" sz="2200" b="1" dirty="0" smtClean="0"/>
              <a:t> :: (dog, food)</a:t>
            </a:r>
            <a:endParaRPr lang="en-US" sz="2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562600" y="4191000"/>
            <a:ext cx="3429000" cy="45720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err="1" smtClean="0"/>
              <a:t>birdSwallows</a:t>
            </a:r>
            <a:r>
              <a:rPr lang="en-US" sz="2200" b="1" dirty="0" smtClean="0"/>
              <a:t> :: (bird, food)</a:t>
            </a:r>
            <a:endParaRPr lang="en-US" sz="22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219200" y="4495800"/>
            <a:ext cx="3657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78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19200" y="1676400"/>
            <a:ext cx="4953000" cy="1066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All-Pairs Reachability</a:t>
            </a:r>
          </a:p>
        </p:txBody>
      </p:sp>
      <p:sp>
        <p:nvSpPr>
          <p:cNvPr id="977923" name="Rectangle 3"/>
          <p:cNvSpPr>
            <a:spLocks noChangeArrowheads="1"/>
          </p:cNvSpPr>
          <p:nvPr/>
        </p:nvSpPr>
        <p:spPr bwMode="auto">
          <a:xfrm>
            <a:off x="1227138" y="2209800"/>
            <a:ext cx="57150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 dirty="0"/>
              <a:t>R2: </a:t>
            </a:r>
            <a:r>
              <a:rPr lang="en-US" sz="2000" b="0" dirty="0">
                <a:solidFill>
                  <a:srgbClr val="FF0000"/>
                </a:solidFill>
              </a:rPr>
              <a:t>reachable(S,D)</a:t>
            </a:r>
            <a:r>
              <a:rPr lang="en-US" sz="2000" b="0" dirty="0"/>
              <a:t> </a:t>
            </a:r>
            <a:r>
              <a:rPr lang="en-US" sz="2000" dirty="0" smtClean="0">
                <a:sym typeface="Symbol" pitchFamily="18" charset="2"/>
              </a:rPr>
              <a:t>&lt;-</a:t>
            </a:r>
            <a:r>
              <a:rPr lang="en-US" sz="2000" b="0" dirty="0" smtClean="0"/>
              <a:t> </a:t>
            </a:r>
            <a:r>
              <a:rPr lang="en-US" sz="2000" b="0" dirty="0">
                <a:solidFill>
                  <a:srgbClr val="006600"/>
                </a:solidFill>
              </a:rPr>
              <a:t>link(S,Z),</a:t>
            </a:r>
            <a:r>
              <a:rPr lang="en-US" sz="2000" b="0" dirty="0"/>
              <a:t> </a:t>
            </a:r>
            <a:r>
              <a:rPr lang="en-US" sz="2000" b="0" dirty="0">
                <a:solidFill>
                  <a:srgbClr val="FF0000"/>
                </a:solidFill>
              </a:rPr>
              <a:t>reachable(Z,D</a:t>
            </a:r>
            <a:r>
              <a:rPr lang="en-US" sz="2000" b="0" dirty="0" smtClean="0">
                <a:solidFill>
                  <a:srgbClr val="FF0000"/>
                </a:solidFill>
              </a:rPr>
              <a:t>).</a:t>
            </a:r>
            <a:endParaRPr lang="en-US" sz="2000" b="0" dirty="0">
              <a:solidFill>
                <a:srgbClr val="FF0000"/>
              </a:solidFill>
            </a:endParaRPr>
          </a:p>
        </p:txBody>
      </p:sp>
      <p:sp>
        <p:nvSpPr>
          <p:cNvPr id="977924" name="Rectangle 4"/>
          <p:cNvSpPr>
            <a:spLocks noChangeArrowheads="1"/>
          </p:cNvSpPr>
          <p:nvPr/>
        </p:nvSpPr>
        <p:spPr bwMode="auto">
          <a:xfrm>
            <a:off x="1227138" y="1787525"/>
            <a:ext cx="4173537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 dirty="0"/>
              <a:t>R1: </a:t>
            </a:r>
            <a:r>
              <a:rPr lang="en-US" sz="2000" b="0" dirty="0">
                <a:solidFill>
                  <a:srgbClr val="FF0000"/>
                </a:solidFill>
              </a:rPr>
              <a:t>reachable(S,D)</a:t>
            </a:r>
            <a:r>
              <a:rPr lang="en-US" sz="2000" b="0" dirty="0"/>
              <a:t> </a:t>
            </a:r>
            <a:r>
              <a:rPr lang="en-US" sz="2000" dirty="0" smtClean="0">
                <a:sym typeface="Symbol" pitchFamily="18" charset="2"/>
              </a:rPr>
              <a:t>&lt;-</a:t>
            </a:r>
            <a:r>
              <a:rPr lang="en-US" sz="2000" b="0" dirty="0" smtClean="0"/>
              <a:t> </a:t>
            </a:r>
            <a:r>
              <a:rPr lang="en-US" sz="2000" b="0" dirty="0">
                <a:solidFill>
                  <a:srgbClr val="006600"/>
                </a:solidFill>
              </a:rPr>
              <a:t>link(S,D</a:t>
            </a:r>
            <a:r>
              <a:rPr lang="en-US" sz="2000" b="0" dirty="0" smtClean="0">
                <a:solidFill>
                  <a:srgbClr val="006600"/>
                </a:solidFill>
              </a:rPr>
              <a:t>).</a:t>
            </a:r>
            <a:endParaRPr lang="en-US" sz="2000" b="0" dirty="0">
              <a:solidFill>
                <a:srgbClr val="006600"/>
              </a:solidFill>
            </a:endParaRPr>
          </a:p>
        </p:txBody>
      </p:sp>
      <p:sp>
        <p:nvSpPr>
          <p:cNvPr id="977925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46138" y="5130800"/>
            <a:ext cx="7683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en-US" sz="2400" b="0">
                <a:solidFill>
                  <a:srgbClr val="006600"/>
                </a:solidFill>
              </a:rPr>
              <a:t>Input: link(source, destination)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en-US" sz="2400" b="0">
                <a:solidFill>
                  <a:srgbClr val="FF0000"/>
                </a:solidFill>
              </a:rPr>
              <a:t>Output: reachable(source, destination)</a:t>
            </a:r>
            <a:endParaRPr lang="en-US" sz="2400" b="0"/>
          </a:p>
        </p:txBody>
      </p:sp>
      <p:sp>
        <p:nvSpPr>
          <p:cNvPr id="977927" name="Line 7"/>
          <p:cNvSpPr>
            <a:spLocks noChangeShapeType="1"/>
          </p:cNvSpPr>
          <p:nvPr/>
        </p:nvSpPr>
        <p:spPr bwMode="auto">
          <a:xfrm>
            <a:off x="736600" y="1981200"/>
            <a:ext cx="4699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7928" name="Text Box 8"/>
          <p:cNvSpPr txBox="1">
            <a:spLocks noChangeArrowheads="1"/>
          </p:cNvSpPr>
          <p:nvPr/>
        </p:nvSpPr>
        <p:spPr bwMode="auto">
          <a:xfrm>
            <a:off x="1195388" y="2994025"/>
            <a:ext cx="7251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/>
              <a:t>“For all nodes S,D,</a:t>
            </a:r>
            <a:br>
              <a:rPr lang="en-US" sz="2000" b="0"/>
            </a:br>
            <a:r>
              <a:rPr lang="en-US" sz="2000" b="0"/>
              <a:t>            If there is a </a:t>
            </a:r>
            <a:r>
              <a:rPr lang="en-US" sz="2000" b="0">
                <a:solidFill>
                  <a:srgbClr val="003300"/>
                </a:solidFill>
              </a:rPr>
              <a:t>link from S to D</a:t>
            </a:r>
            <a:r>
              <a:rPr lang="en-US" sz="2000" b="0"/>
              <a:t>, then </a:t>
            </a:r>
            <a:r>
              <a:rPr lang="en-US" sz="2000" b="0">
                <a:solidFill>
                  <a:srgbClr val="FF0000"/>
                </a:solidFill>
              </a:rPr>
              <a:t>S can reach D</a:t>
            </a:r>
            <a:r>
              <a:rPr lang="en-US" sz="2000" b="0"/>
              <a:t>”.</a:t>
            </a:r>
          </a:p>
        </p:txBody>
      </p:sp>
      <p:sp>
        <p:nvSpPr>
          <p:cNvPr id="977929" name="Text Box 9"/>
          <p:cNvSpPr txBox="1">
            <a:spLocks noChangeArrowheads="1"/>
          </p:cNvSpPr>
          <p:nvPr/>
        </p:nvSpPr>
        <p:spPr bwMode="auto">
          <a:xfrm>
            <a:off x="1168400" y="3009900"/>
            <a:ext cx="734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i="1" dirty="0">
                <a:solidFill>
                  <a:srgbClr val="006600"/>
                </a:solidFill>
              </a:rPr>
              <a:t>link(</a:t>
            </a:r>
            <a:r>
              <a:rPr lang="en-US" sz="2000" i="1" dirty="0" err="1">
                <a:solidFill>
                  <a:srgbClr val="006600"/>
                </a:solidFill>
              </a:rPr>
              <a:t>a,b</a:t>
            </a:r>
            <a:r>
              <a:rPr lang="en-US" sz="2000" i="1" dirty="0">
                <a:solidFill>
                  <a:srgbClr val="006600"/>
                </a:solidFill>
              </a:rPr>
              <a:t>)</a:t>
            </a:r>
            <a:r>
              <a:rPr lang="en-US" sz="2000" dirty="0">
                <a:solidFill>
                  <a:srgbClr val="006600"/>
                </a:solidFill>
              </a:rPr>
              <a:t> – “there is a link from node </a:t>
            </a:r>
            <a:r>
              <a:rPr lang="en-US" sz="2000" i="1" dirty="0">
                <a:solidFill>
                  <a:srgbClr val="006600"/>
                </a:solidFill>
              </a:rPr>
              <a:t>a </a:t>
            </a:r>
            <a:r>
              <a:rPr lang="en-US" sz="2000" dirty="0">
                <a:solidFill>
                  <a:srgbClr val="006600"/>
                </a:solidFill>
              </a:rPr>
              <a:t>to node </a:t>
            </a:r>
            <a:r>
              <a:rPr lang="en-US" sz="2000" i="1" dirty="0">
                <a:solidFill>
                  <a:srgbClr val="006600"/>
                </a:solidFill>
              </a:rPr>
              <a:t>b</a:t>
            </a:r>
            <a:r>
              <a:rPr lang="en-US" sz="2000" dirty="0">
                <a:solidFill>
                  <a:srgbClr val="006600"/>
                </a:solidFill>
              </a:rPr>
              <a:t>”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77930" name="Rectangle 10"/>
          <p:cNvSpPr>
            <a:spLocks noChangeArrowheads="1"/>
          </p:cNvSpPr>
          <p:nvPr/>
        </p:nvSpPr>
        <p:spPr bwMode="auto">
          <a:xfrm>
            <a:off x="1146175" y="3513138"/>
            <a:ext cx="571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reachable(a,b) </a:t>
            </a:r>
            <a:r>
              <a:rPr lang="en-US" sz="2000">
                <a:solidFill>
                  <a:srgbClr val="FF0000"/>
                </a:solidFill>
              </a:rPr>
              <a:t>– “node </a:t>
            </a:r>
            <a:r>
              <a:rPr lang="en-US" sz="2000" i="1">
                <a:solidFill>
                  <a:srgbClr val="FF0000"/>
                </a:solidFill>
              </a:rPr>
              <a:t>a</a:t>
            </a:r>
            <a:r>
              <a:rPr lang="en-US" sz="2000">
                <a:solidFill>
                  <a:srgbClr val="FF0000"/>
                </a:solidFill>
              </a:rPr>
              <a:t> can reach node </a:t>
            </a:r>
            <a:r>
              <a:rPr lang="en-US" sz="2000" i="1">
                <a:solidFill>
                  <a:srgbClr val="FF0000"/>
                </a:solidFill>
              </a:rPr>
              <a:t>b</a:t>
            </a:r>
            <a:r>
              <a:rPr lang="en-US" sz="200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11" name="Picture 10" descr="icon_keyboard_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1752600"/>
            <a:ext cx="838200" cy="838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401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7" grpId="0" animBg="1"/>
      <p:bldP spid="977928" grpId="0"/>
      <p:bldP spid="977929" grpId="0"/>
      <p:bldP spid="977929" grpId="1"/>
      <p:bldP spid="977929" grpId="2"/>
      <p:bldP spid="977930" grpId="0"/>
      <p:bldP spid="977930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Erasure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3581400"/>
            <a:ext cx="4648200" cy="1143000"/>
          </a:xfrm>
          <a:prstGeom prst="roundRect">
            <a:avLst>
              <a:gd name="adj" fmla="val 95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eat(A, Food)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dogChews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A,Food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;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birdSwallows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A,Food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1752600"/>
            <a:ext cx="4648200" cy="1524000"/>
          </a:xfrm>
          <a:prstGeom prst="roundRect">
            <a:avLst>
              <a:gd name="adj" fmla="val 6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 _(D)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</a:t>
            </a:r>
            <a:r>
              <a:rPr lang="en-US" sz="2200" b="1" dirty="0" smtClean="0">
                <a:solidFill>
                  <a:srgbClr val="FF0000"/>
                </a:solidFill>
              </a:rPr>
              <a:t>dog(D)</a:t>
            </a:r>
            <a:r>
              <a:rPr lang="en-US" sz="2200" dirty="0" smtClean="0">
                <a:solidFill>
                  <a:schemeClr val="tx1"/>
                </a:solidFill>
              </a:rPr>
              <a:t>, eat(</a:t>
            </a:r>
            <a:r>
              <a:rPr lang="en-US" sz="2200" b="1" dirty="0" smtClean="0">
                <a:solidFill>
                  <a:srgbClr val="FF0000"/>
                </a:solidFill>
              </a:rPr>
              <a:t>D</a:t>
            </a:r>
            <a:r>
              <a:rPr lang="en-US" sz="2200" dirty="0" smtClean="0">
                <a:solidFill>
                  <a:schemeClr val="tx1"/>
                </a:solidFill>
              </a:rPr>
              <a:t>, Thing),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        food(Thing),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        chocolate(Thing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53200" y="1905000"/>
            <a:ext cx="1752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D :: dog</a:t>
            </a:r>
            <a:endParaRPr lang="en-US" sz="2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752600"/>
            <a:ext cx="4648200" cy="1524000"/>
          </a:xfrm>
          <a:prstGeom prst="roundRect">
            <a:avLst>
              <a:gd name="adj" fmla="val 6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 _(D)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</a:t>
            </a:r>
            <a:r>
              <a:rPr lang="en-US" sz="2200" b="1" dirty="0" smtClean="0">
                <a:solidFill>
                  <a:srgbClr val="FF0000"/>
                </a:solidFill>
              </a:rPr>
              <a:t>dog(D)</a:t>
            </a:r>
            <a:r>
              <a:rPr lang="en-US" sz="2200" dirty="0" smtClean="0">
                <a:solidFill>
                  <a:schemeClr val="tx1"/>
                </a:solidFill>
              </a:rPr>
              <a:t>, eat(</a:t>
            </a:r>
            <a:r>
              <a:rPr lang="en-US" sz="2200" b="1" dirty="0" smtClean="0">
                <a:solidFill>
                  <a:srgbClr val="FF0000"/>
                </a:solidFill>
              </a:rPr>
              <a:t>D</a:t>
            </a:r>
            <a:r>
              <a:rPr lang="en-US" sz="2200" dirty="0" smtClean="0">
                <a:solidFill>
                  <a:schemeClr val="tx1"/>
                </a:solidFill>
              </a:rPr>
              <a:t>, Thing),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        </a:t>
            </a:r>
            <a:r>
              <a:rPr lang="en-US" sz="2200" b="1" dirty="0" smtClean="0">
                <a:solidFill>
                  <a:srgbClr val="FF0000"/>
                </a:solidFill>
              </a:rPr>
              <a:t>food(Thing)</a:t>
            </a:r>
            <a:r>
              <a:rPr lang="en-US" sz="220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        </a:t>
            </a:r>
            <a:r>
              <a:rPr lang="en-US" sz="2200" b="1" dirty="0" smtClean="0">
                <a:solidFill>
                  <a:srgbClr val="FF0000"/>
                </a:solidFill>
              </a:rPr>
              <a:t>chocolate(Thing)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219200" y="4495800"/>
            <a:ext cx="2793242" cy="79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324600" y="2514600"/>
            <a:ext cx="2286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Thing :: chocolate</a:t>
            </a:r>
            <a:endParaRPr lang="en-US" sz="22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066800" y="2362200"/>
            <a:ext cx="914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66800" y="2667000"/>
            <a:ext cx="152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562600" y="3657600"/>
            <a:ext cx="3429000" cy="45720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err="1" smtClean="0"/>
              <a:t>dogChews</a:t>
            </a:r>
            <a:r>
              <a:rPr lang="en-US" sz="2200" b="1" dirty="0" smtClean="0"/>
              <a:t> :: (dog, food)</a:t>
            </a:r>
            <a:endParaRPr lang="en-US" sz="22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5562600" y="4191000"/>
            <a:ext cx="3429000" cy="45720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err="1" smtClean="0"/>
              <a:t>birdSwallows</a:t>
            </a:r>
            <a:r>
              <a:rPr lang="en-US" sz="2200" b="1" dirty="0" smtClean="0"/>
              <a:t> :: (bird, food)</a:t>
            </a:r>
            <a:endParaRPr lang="en-US" sz="22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5562600" y="3886200"/>
            <a:ext cx="3429000" cy="45720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/>
              <a:t>eat :: (dog, food)</a:t>
            </a:r>
            <a:endParaRPr lang="en-US" sz="2200" b="1" dirty="0"/>
          </a:p>
        </p:txBody>
      </p:sp>
    </p:spTree>
    <p:custDataLst>
      <p:tags r:id="rId1"/>
    </p:custDataLst>
  </p:cSld>
  <p:clrMapOvr>
    <a:masterClrMapping/>
  </p:clrMapOvr>
  <p:transition advTm="55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7" grpId="0" animBg="1"/>
      <p:bldP spid="28" grpId="0" animBg="1"/>
      <p:bldP spid="2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3581400"/>
            <a:ext cx="4648200" cy="1143000"/>
          </a:xfrm>
          <a:prstGeom prst="roundRect">
            <a:avLst>
              <a:gd name="adj" fmla="val 95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eat(A, Food)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dogChews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A,Food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;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birdSwallows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A,Food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1752600"/>
            <a:ext cx="4648200" cy="1524000"/>
          </a:xfrm>
          <a:prstGeom prst="roundRect">
            <a:avLst>
              <a:gd name="adj" fmla="val 6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 _(D)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</a:t>
            </a:r>
            <a:r>
              <a:rPr lang="en-US" sz="2200" b="1" dirty="0" smtClean="0">
                <a:solidFill>
                  <a:srgbClr val="FF0000"/>
                </a:solidFill>
              </a:rPr>
              <a:t>dog(D)</a:t>
            </a:r>
            <a:r>
              <a:rPr lang="en-US" sz="2200" dirty="0" smtClean="0">
                <a:solidFill>
                  <a:schemeClr val="tx1"/>
                </a:solidFill>
              </a:rPr>
              <a:t>, eat(D, Thing),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        food(Thing),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        chocolate(Thing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53200" y="1905000"/>
            <a:ext cx="1752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D :: dog</a:t>
            </a:r>
            <a:endParaRPr lang="en-US" sz="2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752600"/>
            <a:ext cx="4648200" cy="1524000"/>
          </a:xfrm>
          <a:prstGeom prst="roundRect">
            <a:avLst>
              <a:gd name="adj" fmla="val 6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 _(D)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</a:t>
            </a:r>
            <a:r>
              <a:rPr lang="en-US" sz="2200" b="1" dirty="0" smtClean="0">
                <a:solidFill>
                  <a:srgbClr val="FF0000"/>
                </a:solidFill>
              </a:rPr>
              <a:t>dog(D)</a:t>
            </a:r>
            <a:r>
              <a:rPr lang="en-US" sz="2200" dirty="0" smtClean="0">
                <a:solidFill>
                  <a:schemeClr val="tx1"/>
                </a:solidFill>
              </a:rPr>
              <a:t>, eat(</a:t>
            </a:r>
            <a:r>
              <a:rPr lang="en-US" sz="2200" b="1" dirty="0" smtClean="0">
                <a:solidFill>
                  <a:srgbClr val="FF0000"/>
                </a:solidFill>
              </a:rPr>
              <a:t>D</a:t>
            </a:r>
            <a:r>
              <a:rPr lang="en-US" sz="2200" dirty="0" smtClean="0">
                <a:solidFill>
                  <a:schemeClr val="tx1"/>
                </a:solidFill>
              </a:rPr>
              <a:t>, Thing),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        </a:t>
            </a:r>
            <a:r>
              <a:rPr lang="en-US" sz="2200" b="1" dirty="0" smtClean="0">
                <a:solidFill>
                  <a:srgbClr val="FF0000"/>
                </a:solidFill>
              </a:rPr>
              <a:t>food(Thing)</a:t>
            </a:r>
            <a:r>
              <a:rPr lang="en-US" sz="220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        </a:t>
            </a:r>
            <a:r>
              <a:rPr lang="en-US" sz="2200" b="1" dirty="0" smtClean="0">
                <a:solidFill>
                  <a:srgbClr val="FF0000"/>
                </a:solidFill>
              </a:rPr>
              <a:t>chocolate(Thing)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219200" y="4495800"/>
            <a:ext cx="3657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324600" y="2514600"/>
            <a:ext cx="2286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Thing :: chocolate</a:t>
            </a:r>
            <a:endParaRPr lang="en-US" sz="22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066800" y="2362200"/>
            <a:ext cx="914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66800" y="2667000"/>
            <a:ext cx="152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57200" y="1752600"/>
            <a:ext cx="4648200" cy="1219200"/>
          </a:xfrm>
          <a:prstGeom prst="roundRect">
            <a:avLst>
              <a:gd name="adj" fmla="val 63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 _(D) 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eat(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D,</a:t>
            </a:r>
            <a:r>
              <a:rPr lang="en-US" sz="2200" dirty="0" err="1" smtClean="0">
                <a:solidFill>
                  <a:schemeClr val="tx1"/>
                </a:solidFill>
              </a:rPr>
              <a:t>Thing</a:t>
            </a:r>
            <a:r>
              <a:rPr lang="en-US" sz="2200" dirty="0" smtClean="0">
                <a:solidFill>
                  <a:schemeClr val="tx1"/>
                </a:solidFill>
              </a:rPr>
              <a:t>),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        chocolate(Thing).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7200" y="3581400"/>
            <a:ext cx="4648200" cy="838200"/>
          </a:xfrm>
          <a:prstGeom prst="roundRect">
            <a:avLst>
              <a:gd name="adj" fmla="val 95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eat(A, Food)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&lt;- 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dogChews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A,Food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562600" y="3886200"/>
            <a:ext cx="3429000" cy="45720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/>
              <a:t>eat :: (dog, food)</a:t>
            </a:r>
            <a:endParaRPr lang="en-US" sz="2200" b="1" dirty="0"/>
          </a:p>
        </p:txBody>
      </p:sp>
    </p:spTree>
    <p:custDataLst>
      <p:tags r:id="rId1"/>
    </p:custDataLst>
  </p:cSld>
  <p:clrMapOvr>
    <a:masterClrMapping/>
  </p:clrMapOvr>
  <p:transition advTm="4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5" grpId="0" animBg="1"/>
      <p:bldP spid="1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on </a:t>
            </a:r>
            <a:r>
              <a:rPr lang="en-US" dirty="0" err="1" smtClean="0"/>
              <a:t>Datalog</a:t>
            </a:r>
            <a:r>
              <a:rPr lang="en-US" dirty="0" smtClean="0"/>
              <a:t> and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/>
              <a:t>“Type inference for </a:t>
            </a:r>
            <a:r>
              <a:rPr lang="en-US" sz="2800" b="1" i="1" dirty="0" err="1" smtClean="0"/>
              <a:t>datalog</a:t>
            </a:r>
            <a:r>
              <a:rPr lang="en-US" sz="2800" b="1" i="1" dirty="0" smtClean="0"/>
              <a:t> and its application to query </a:t>
            </a:r>
            <a:r>
              <a:rPr lang="en-US" sz="2800" b="1" i="1" dirty="0" err="1" smtClean="0"/>
              <a:t>optimisation</a:t>
            </a:r>
            <a:r>
              <a:rPr lang="en-US" sz="2800" b="1" i="1" dirty="0" smtClean="0"/>
              <a:t>”</a:t>
            </a:r>
            <a:r>
              <a:rPr lang="en-US" sz="2800" dirty="0" smtClean="0"/>
              <a:t>, de Moor et al., PODS ‘08</a:t>
            </a:r>
          </a:p>
          <a:p>
            <a:r>
              <a:rPr lang="en-US" sz="2800" b="1" i="1" dirty="0" smtClean="0"/>
              <a:t>“Type inference for </a:t>
            </a:r>
            <a:r>
              <a:rPr lang="en-US" sz="2800" b="1" i="1" dirty="0" err="1" smtClean="0"/>
              <a:t>datalog</a:t>
            </a:r>
            <a:r>
              <a:rPr lang="en-US" sz="2800" b="1" i="1" dirty="0" smtClean="0"/>
              <a:t> with complex type hierarchies”</a:t>
            </a:r>
            <a:r>
              <a:rPr lang="en-US" sz="2800" dirty="0" smtClean="0"/>
              <a:t>, Schafer and de Moor, POPL ‘10</a:t>
            </a:r>
          </a:p>
          <a:p>
            <a:r>
              <a:rPr lang="en-US" sz="2800" dirty="0" smtClean="0"/>
              <a:t>“</a:t>
            </a:r>
            <a:r>
              <a:rPr lang="en-US" sz="2800" b="1" dirty="0" smtClean="0"/>
              <a:t>Semantic Query Optimization in the Presence of Types”</a:t>
            </a:r>
            <a:r>
              <a:rPr lang="en-US" sz="2800" dirty="0" smtClean="0"/>
              <a:t>, Meier et al., PODS ‘10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ransition advTm="52203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Datalog</a:t>
            </a:r>
            <a:r>
              <a:rPr lang="en-US" dirty="0" smtClean="0"/>
              <a:t> Program Analysis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BDDBDDB</a:t>
            </a:r>
          </a:p>
          <a:p>
            <a:pPr lvl="1"/>
            <a:r>
              <a:rPr lang="en-US" dirty="0" smtClean="0"/>
              <a:t>Data structure: BDD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Semmle</a:t>
            </a:r>
            <a:r>
              <a:rPr lang="en-US" dirty="0" smtClean="0"/>
              <a:t> (.QL)</a:t>
            </a:r>
          </a:p>
          <a:p>
            <a:pPr lvl="1"/>
            <a:r>
              <a:rPr lang="en-US" dirty="0" smtClean="0"/>
              <a:t>Object-oriented syntax</a:t>
            </a:r>
          </a:p>
          <a:p>
            <a:pPr lvl="1"/>
            <a:r>
              <a:rPr lang="en-US" dirty="0" smtClean="0"/>
              <a:t>No update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Doop</a:t>
            </a:r>
            <a:endParaRPr lang="en-US" dirty="0" smtClean="0"/>
          </a:p>
          <a:p>
            <a:pPr lvl="1"/>
            <a:r>
              <a:rPr lang="en-US" dirty="0" smtClean="0"/>
              <a:t>Points-to analysis for full Java</a:t>
            </a:r>
          </a:p>
          <a:p>
            <a:pPr lvl="1"/>
            <a:r>
              <a:rPr lang="en-US" dirty="0" smtClean="0"/>
              <a:t>Supports for many variants of context and heap sensitivity.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5" name="Picture 4" descr="bddbddb_logo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678476"/>
            <a:ext cx="1872519" cy="759924"/>
          </a:xfrm>
          <a:prstGeom prst="rect">
            <a:avLst/>
          </a:prstGeom>
        </p:spPr>
      </p:pic>
      <p:pic>
        <p:nvPicPr>
          <p:cNvPr id="6" name="Picture 5" descr="stanford_cs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8512" y="1630618"/>
            <a:ext cx="2104488" cy="807782"/>
          </a:xfrm>
          <a:prstGeom prst="rect">
            <a:avLst/>
          </a:prstGeom>
        </p:spPr>
      </p:pic>
      <p:pic>
        <p:nvPicPr>
          <p:cNvPr id="7" name="Picture 6" descr="semmle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3107136"/>
            <a:ext cx="2191056" cy="571580"/>
          </a:xfrm>
          <a:prstGeom prst="rect">
            <a:avLst/>
          </a:prstGeom>
        </p:spPr>
      </p:pic>
      <p:pic>
        <p:nvPicPr>
          <p:cNvPr id="8" name="Picture 7" descr="lb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17238" y="4831296"/>
            <a:ext cx="2873822" cy="533399"/>
          </a:xfrm>
          <a:prstGeom prst="rect">
            <a:avLst/>
          </a:prstGeom>
        </p:spPr>
      </p:pic>
      <p:pic>
        <p:nvPicPr>
          <p:cNvPr id="9" name="Picture 8" descr="umassc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9496" y="4280490"/>
            <a:ext cx="2438400" cy="550806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ransition advTm="1079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What is it?</a:t>
            </a:r>
          </a:p>
          <a:p>
            <a:pPr lvl="1"/>
            <a:r>
              <a:rPr lang="en-US" dirty="0" smtClean="0"/>
              <a:t>Fundamental analysis aiding software development</a:t>
            </a:r>
          </a:p>
          <a:p>
            <a:pPr lvl="1"/>
            <a:r>
              <a:rPr lang="en-US" dirty="0" smtClean="0"/>
              <a:t>Help make programs run fast, help you find bugs</a:t>
            </a:r>
          </a:p>
          <a:p>
            <a:r>
              <a:rPr lang="en-US" b="1" dirty="0" smtClean="0"/>
              <a:t>Why in </a:t>
            </a:r>
            <a:r>
              <a:rPr lang="en-US" b="1" dirty="0" err="1" smtClean="0"/>
              <a:t>Datalog</a:t>
            </a:r>
            <a:r>
              <a:rPr lang="en-US" b="1" dirty="0" smtClean="0"/>
              <a:t>?</a:t>
            </a:r>
          </a:p>
          <a:p>
            <a:pPr lvl="1"/>
            <a:r>
              <a:rPr lang="en-US" dirty="0" smtClean="0"/>
              <a:t>Declarative recursion</a:t>
            </a:r>
          </a:p>
          <a:p>
            <a:r>
              <a:rPr lang="en-US" b="1" dirty="0" smtClean="0"/>
              <a:t>How does it work?</a:t>
            </a:r>
          </a:p>
          <a:p>
            <a:pPr lvl="1"/>
            <a:r>
              <a:rPr lang="en-US" dirty="0" smtClean="0"/>
              <a:t>Really well! order of magnitude faster than hand-tuned, Java tools</a:t>
            </a:r>
          </a:p>
          <a:p>
            <a:pPr lvl="1"/>
            <a:r>
              <a:rPr lang="en-US" dirty="0" err="1" smtClean="0"/>
              <a:t>Datalog</a:t>
            </a:r>
            <a:r>
              <a:rPr lang="en-US" dirty="0" smtClean="0"/>
              <a:t> optimizations are crucial in achieving performance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ransition advTm="29703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r>
              <a:rPr lang="en-US" b="1" i="1" dirty="0" smtClean="0"/>
              <a:t>“</a:t>
            </a:r>
            <a:r>
              <a:rPr lang="en-US" b="1" i="1" dirty="0" err="1" smtClean="0"/>
              <a:t>Evita</a:t>
            </a:r>
            <a:r>
              <a:rPr lang="en-US" b="1" i="1" dirty="0" smtClean="0"/>
              <a:t> Raced: Meta-compilation for declarative networks”</a:t>
            </a:r>
            <a:r>
              <a:rPr lang="en-US" dirty="0" smtClean="0"/>
              <a:t>, </a:t>
            </a:r>
            <a:r>
              <a:rPr lang="en-US" dirty="0" err="1" smtClean="0"/>
              <a:t>Condie</a:t>
            </a:r>
            <a:r>
              <a:rPr lang="en-US" dirty="0" smtClean="0"/>
              <a:t> et al., VLDB ‘08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6800" y="2590800"/>
            <a:ext cx="6835846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understanding program behavior</a:t>
            </a:r>
            <a:endParaRPr lang="en-US" sz="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4424" y="2142292"/>
            <a:ext cx="2365776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imperative</a:t>
            </a:r>
            <a:endParaRPr lang="en-US" sz="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6488" y="296287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^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2142292"/>
            <a:ext cx="2236511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functional</a:t>
            </a:r>
            <a:endParaRPr lang="en-US" sz="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18415" y="2133600"/>
            <a:ext cx="112082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logic</a:t>
            </a:r>
            <a:endParaRPr lang="en-US" sz="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142292"/>
            <a:ext cx="174470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Datalog</a:t>
            </a:r>
            <a:endParaRPr lang="en-US" sz="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414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9" grpId="1"/>
      <p:bldP spid="11" grpId="0"/>
      <p:bldP spid="12" grpId="0"/>
      <p:bldP spid="12" grpId="1"/>
      <p:bldP spid="13" grpId="0"/>
      <p:bldP spid="13" grpId="1"/>
      <p:bldP spid="1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Challenges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ransition advTm="3328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View</a:t>
            </a:r>
            <a:br>
              <a:rPr lang="en-US" dirty="0" smtClean="0"/>
            </a:br>
            <a:r>
              <a:rPr lang="en-US" dirty="0" err="1" smtClean="0"/>
              <a:t>Datalog</a:t>
            </a:r>
            <a:r>
              <a:rPr lang="en-US" dirty="0" smtClean="0"/>
              <a:t>: Data Querying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78</a:t>
            </a:fld>
            <a:endParaRPr lang="en-US"/>
          </a:p>
        </p:txBody>
      </p:sp>
      <p:grpSp>
        <p:nvGrpSpPr>
          <p:cNvPr id="3" name="Group 32"/>
          <p:cNvGrpSpPr/>
          <p:nvPr/>
        </p:nvGrpSpPr>
        <p:grpSpPr>
          <a:xfrm>
            <a:off x="3505200" y="5181600"/>
            <a:ext cx="2286000" cy="1447800"/>
            <a:chOff x="3505200" y="4876800"/>
            <a:chExt cx="2286000" cy="1447800"/>
          </a:xfrm>
        </p:grpSpPr>
        <p:sp>
          <p:nvSpPr>
            <p:cNvPr id="5" name="Can 4"/>
            <p:cNvSpPr/>
            <p:nvPr/>
          </p:nvSpPr>
          <p:spPr>
            <a:xfrm>
              <a:off x="3505200" y="4876800"/>
              <a:ext cx="2286000" cy="1447800"/>
            </a:xfrm>
            <a:prstGeom prst="can">
              <a:avLst>
                <a:gd name="adj" fmla="val 159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86200" y="5486400"/>
              <a:ext cx="1524000" cy="533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Queries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5800" y="2971800"/>
            <a:ext cx="7696200" cy="2362200"/>
            <a:chOff x="685800" y="2971800"/>
            <a:chExt cx="7696200" cy="2362200"/>
          </a:xfrm>
        </p:grpSpPr>
        <p:sp>
          <p:nvSpPr>
            <p:cNvPr id="22" name="Rounded Rectangle 21"/>
            <p:cNvSpPr/>
            <p:nvPr/>
          </p:nvSpPr>
          <p:spPr>
            <a:xfrm>
              <a:off x="685800" y="2971800"/>
              <a:ext cx="7696200" cy="1219200"/>
            </a:xfrm>
            <a:prstGeom prst="roundRect">
              <a:avLst>
                <a:gd name="adj" fmla="val 821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85800" y="4495800"/>
              <a:ext cx="7696200" cy="381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Middleware</a:t>
              </a:r>
              <a:endParaRPr lang="en-US" sz="280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90600" y="3505200"/>
              <a:ext cx="1752600" cy="533400"/>
            </a:xfrm>
            <a:prstGeom prst="roundRect">
              <a:avLst>
                <a:gd name="adj" fmla="val 733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Java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971800" y="3505200"/>
              <a:ext cx="1752600" cy="533400"/>
            </a:xfrm>
            <a:prstGeom prst="roundRect">
              <a:avLst>
                <a:gd name="adj" fmla="val 733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C++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248400" y="3505200"/>
              <a:ext cx="1752600" cy="533400"/>
            </a:xfrm>
            <a:prstGeom prst="roundRect">
              <a:avLst>
                <a:gd name="adj" fmla="val 7334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Ruby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3423047"/>
              <a:ext cx="48603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 smtClean="0">
                  <a:solidFill>
                    <a:schemeClr val="bg1"/>
                  </a:solidFill>
                </a:rPr>
                <a:t>…</a:t>
              </a:r>
              <a:endParaRPr lang="en-US" sz="3400" dirty="0">
                <a:solidFill>
                  <a:schemeClr val="bg1"/>
                </a:solidFill>
              </a:endParaRPr>
            </a:p>
          </p:txBody>
        </p:sp>
        <p:sp>
          <p:nvSpPr>
            <p:cNvPr id="17" name="Up-Down Arrow 16"/>
            <p:cNvSpPr/>
            <p:nvPr/>
          </p:nvSpPr>
          <p:spPr>
            <a:xfrm>
              <a:off x="4495800" y="4876800"/>
              <a:ext cx="304800" cy="457200"/>
            </a:xfrm>
            <a:prstGeom prst="up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981980"/>
              <a:ext cx="2656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Application Logic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9" name="Up-Down Arrow 28"/>
            <p:cNvSpPr/>
            <p:nvPr/>
          </p:nvSpPr>
          <p:spPr>
            <a:xfrm>
              <a:off x="1752600" y="4038600"/>
              <a:ext cx="304800" cy="457200"/>
            </a:xfrm>
            <a:prstGeom prst="up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Up-Down Arrow 29"/>
            <p:cNvSpPr/>
            <p:nvPr/>
          </p:nvSpPr>
          <p:spPr>
            <a:xfrm>
              <a:off x="3733800" y="4038600"/>
              <a:ext cx="304800" cy="457200"/>
            </a:xfrm>
            <a:prstGeom prst="up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Up-Down Arrow 30"/>
            <p:cNvSpPr/>
            <p:nvPr/>
          </p:nvSpPr>
          <p:spPr>
            <a:xfrm>
              <a:off x="7162800" y="4038600"/>
              <a:ext cx="304800" cy="457200"/>
            </a:xfrm>
            <a:prstGeom prst="up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800" y="1524000"/>
            <a:ext cx="7696200" cy="1524000"/>
            <a:chOff x="685800" y="1524000"/>
            <a:chExt cx="7696200" cy="1524000"/>
          </a:xfrm>
        </p:grpSpPr>
        <p:sp>
          <p:nvSpPr>
            <p:cNvPr id="34" name="Rounded Rectangle 33"/>
            <p:cNvSpPr/>
            <p:nvPr/>
          </p:nvSpPr>
          <p:spPr>
            <a:xfrm>
              <a:off x="685800" y="1600200"/>
              <a:ext cx="7696200" cy="1066800"/>
            </a:xfrm>
            <a:prstGeom prst="roundRect">
              <a:avLst>
                <a:gd name="adj" fmla="val 821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24200" y="1524000"/>
              <a:ext cx="31599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UI Logic + Rendering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990600" y="2057400"/>
              <a:ext cx="1752600" cy="533400"/>
            </a:xfrm>
            <a:prstGeom prst="roundRect">
              <a:avLst>
                <a:gd name="adj" fmla="val 733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Java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248400" y="2057400"/>
              <a:ext cx="1752600" cy="533400"/>
            </a:xfrm>
            <a:prstGeom prst="roundRect">
              <a:avLst>
                <a:gd name="adj" fmla="val 733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JavaScript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971800" y="2057400"/>
              <a:ext cx="2057400" cy="533400"/>
            </a:xfrm>
            <a:prstGeom prst="roundRect">
              <a:avLst>
                <a:gd name="adj" fmla="val 733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</a:rPr>
                <a:t>OracleForms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9" name="Up-Down Arrow 38"/>
            <p:cNvSpPr/>
            <p:nvPr/>
          </p:nvSpPr>
          <p:spPr>
            <a:xfrm>
              <a:off x="1752600" y="2590800"/>
              <a:ext cx="304800" cy="457200"/>
            </a:xfrm>
            <a:prstGeom prst="up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Up-Down Arrow 39"/>
            <p:cNvSpPr/>
            <p:nvPr/>
          </p:nvSpPr>
          <p:spPr>
            <a:xfrm>
              <a:off x="3733800" y="2590800"/>
              <a:ext cx="304800" cy="457200"/>
            </a:xfrm>
            <a:prstGeom prst="up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Up-Down Arrow 40"/>
            <p:cNvSpPr/>
            <p:nvPr/>
          </p:nvSpPr>
          <p:spPr>
            <a:xfrm>
              <a:off x="7162800" y="2590800"/>
              <a:ext cx="304800" cy="457200"/>
            </a:xfrm>
            <a:prstGeom prst="up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57800" y="1981200"/>
              <a:ext cx="48603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 smtClean="0">
                  <a:solidFill>
                    <a:schemeClr val="bg1"/>
                  </a:solidFill>
                </a:rPr>
                <a:t>…</a:t>
              </a:r>
              <a:endParaRPr lang="en-US" sz="3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44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View</a:t>
            </a:r>
            <a:br>
              <a:rPr lang="en-US" dirty="0" smtClean="0"/>
            </a:br>
            <a:r>
              <a:rPr lang="en-US" dirty="0" err="1" smtClean="0"/>
              <a:t>Datalog</a:t>
            </a:r>
            <a:r>
              <a:rPr lang="en-US" dirty="0" smtClean="0"/>
              <a:t>: General Purpose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1981200" y="2819400"/>
            <a:ext cx="5410200" cy="3581400"/>
          </a:xfrm>
          <a:prstGeom prst="can">
            <a:avLst>
              <a:gd name="adj" fmla="val 15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486400" y="5638800"/>
            <a:ext cx="15240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Queries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62200" y="4648200"/>
            <a:ext cx="1752600" cy="533400"/>
          </a:xfrm>
          <a:prstGeom prst="roundRect">
            <a:avLst>
              <a:gd name="adj" fmla="val 733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App. Logic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334000" y="4648200"/>
            <a:ext cx="1752600" cy="533400"/>
          </a:xfrm>
          <a:prstGeom prst="roundRect">
            <a:avLst>
              <a:gd name="adj" fmla="val 733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App. Logic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62200" y="5638800"/>
            <a:ext cx="1752600" cy="533400"/>
          </a:xfrm>
          <a:prstGeom prst="roundRect">
            <a:avLst>
              <a:gd name="adj" fmla="val 733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App. Logic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5" idx="1"/>
            <a:endCxn id="26" idx="0"/>
          </p:cNvCxnSpPr>
          <p:nvPr/>
        </p:nvCxnSpPr>
        <p:spPr>
          <a:xfrm rot="10800000" flipV="1">
            <a:off x="3238500" y="4914900"/>
            <a:ext cx="2095500" cy="72390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0" idx="1"/>
            <a:endCxn id="26" idx="3"/>
          </p:cNvCxnSpPr>
          <p:nvPr/>
        </p:nvCxnSpPr>
        <p:spPr>
          <a:xfrm rot="10800000">
            <a:off x="4114800" y="5905500"/>
            <a:ext cx="1371600" cy="158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4" idx="2"/>
            <a:endCxn id="26" idx="0"/>
          </p:cNvCxnSpPr>
          <p:nvPr/>
        </p:nvCxnSpPr>
        <p:spPr>
          <a:xfrm rot="5400000">
            <a:off x="3009900" y="5410200"/>
            <a:ext cx="457200" cy="158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" idx="1"/>
            <a:endCxn id="24" idx="3"/>
          </p:cNvCxnSpPr>
          <p:nvPr/>
        </p:nvCxnSpPr>
        <p:spPr>
          <a:xfrm rot="10800000">
            <a:off x="4114800" y="4914900"/>
            <a:ext cx="1219200" cy="158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85800" y="1991380"/>
            <a:ext cx="7696200" cy="381000"/>
          </a:xfrm>
          <a:prstGeom prst="roundRect">
            <a:avLst>
              <a:gd name="adj" fmla="val 821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2362200" y="3733800"/>
            <a:ext cx="1752600" cy="533400"/>
          </a:xfrm>
          <a:prstGeom prst="roundRect">
            <a:avLst>
              <a:gd name="adj" fmla="val 733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UI Logic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334000" y="3733800"/>
            <a:ext cx="1752600" cy="533400"/>
          </a:xfrm>
          <a:prstGeom prst="roundRect">
            <a:avLst>
              <a:gd name="adj" fmla="val 733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UI Logic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76190" y="1915180"/>
            <a:ext cx="2074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UI Rendering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>
            <a:stCxn id="25" idx="2"/>
            <a:endCxn id="20" idx="0"/>
          </p:cNvCxnSpPr>
          <p:nvPr/>
        </p:nvCxnSpPr>
        <p:spPr>
          <a:xfrm rot="16200000" flipH="1">
            <a:off x="6000750" y="5391150"/>
            <a:ext cx="457200" cy="3810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1" idx="2"/>
            <a:endCxn id="24" idx="0"/>
          </p:cNvCxnSpPr>
          <p:nvPr/>
        </p:nvCxnSpPr>
        <p:spPr>
          <a:xfrm rot="5400000">
            <a:off x="3048000" y="4457700"/>
            <a:ext cx="381000" cy="158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2" idx="2"/>
            <a:endCxn id="25" idx="0"/>
          </p:cNvCxnSpPr>
          <p:nvPr/>
        </p:nvCxnSpPr>
        <p:spPr>
          <a:xfrm rot="5400000">
            <a:off x="6019800" y="4457700"/>
            <a:ext cx="381000" cy="158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Up-Down Arrow 61"/>
          <p:cNvSpPr/>
          <p:nvPr/>
        </p:nvSpPr>
        <p:spPr>
          <a:xfrm>
            <a:off x="4495800" y="2438400"/>
            <a:ext cx="304800" cy="685800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3970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219200" y="1676400"/>
            <a:ext cx="4953000" cy="1066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Example: All-Pairs Reachability</a:t>
            </a:r>
          </a:p>
        </p:txBody>
      </p:sp>
      <p:sp>
        <p:nvSpPr>
          <p:cNvPr id="979971" name="Rectangle 3"/>
          <p:cNvSpPr>
            <a:spLocks noChangeArrowheads="1"/>
          </p:cNvSpPr>
          <p:nvPr/>
        </p:nvSpPr>
        <p:spPr bwMode="auto">
          <a:xfrm>
            <a:off x="1227138" y="2209800"/>
            <a:ext cx="50974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 dirty="0"/>
              <a:t>R2: </a:t>
            </a:r>
            <a:r>
              <a:rPr lang="en-US" sz="2000" b="0" dirty="0">
                <a:solidFill>
                  <a:srgbClr val="FF0000"/>
                </a:solidFill>
              </a:rPr>
              <a:t>reachable(S,D)</a:t>
            </a:r>
            <a:r>
              <a:rPr lang="en-US" sz="2000" b="0" dirty="0"/>
              <a:t> </a:t>
            </a:r>
            <a:r>
              <a:rPr lang="en-US" sz="2000" dirty="0" smtClean="0">
                <a:sym typeface="Symbol" pitchFamily="18" charset="2"/>
              </a:rPr>
              <a:t>&lt;-</a:t>
            </a:r>
            <a:r>
              <a:rPr lang="en-US" sz="2000" b="0" dirty="0" smtClean="0"/>
              <a:t> </a:t>
            </a:r>
            <a:r>
              <a:rPr lang="en-US" sz="2000" b="0" dirty="0">
                <a:solidFill>
                  <a:srgbClr val="006600"/>
                </a:solidFill>
              </a:rPr>
              <a:t>link(S,Z),</a:t>
            </a:r>
            <a:r>
              <a:rPr lang="en-US" sz="2000" b="0" dirty="0"/>
              <a:t> </a:t>
            </a:r>
            <a:r>
              <a:rPr lang="en-US" sz="2000" b="0" dirty="0">
                <a:solidFill>
                  <a:srgbClr val="FF0000"/>
                </a:solidFill>
              </a:rPr>
              <a:t>reachable(Z,D</a:t>
            </a:r>
            <a:r>
              <a:rPr lang="en-US" sz="2000" b="0" dirty="0" smtClean="0">
                <a:solidFill>
                  <a:srgbClr val="FF0000"/>
                </a:solidFill>
              </a:rPr>
              <a:t>).</a:t>
            </a:r>
            <a:endParaRPr lang="en-US" sz="2000" b="0" dirty="0">
              <a:solidFill>
                <a:srgbClr val="FF0000"/>
              </a:solidFill>
            </a:endParaRPr>
          </a:p>
        </p:txBody>
      </p:sp>
      <p:sp>
        <p:nvSpPr>
          <p:cNvPr id="979972" name="Rectangle 4"/>
          <p:cNvSpPr>
            <a:spLocks noChangeArrowheads="1"/>
          </p:cNvSpPr>
          <p:nvPr/>
        </p:nvSpPr>
        <p:spPr bwMode="auto">
          <a:xfrm>
            <a:off x="1227138" y="1787525"/>
            <a:ext cx="4173537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 dirty="0"/>
              <a:t>R1: </a:t>
            </a:r>
            <a:r>
              <a:rPr lang="en-US" sz="2000" b="0" dirty="0">
                <a:solidFill>
                  <a:srgbClr val="FF0000"/>
                </a:solidFill>
              </a:rPr>
              <a:t>reachable(S,D)</a:t>
            </a:r>
            <a:r>
              <a:rPr lang="en-US" sz="2000" b="0" dirty="0"/>
              <a:t> </a:t>
            </a:r>
            <a:r>
              <a:rPr lang="en-US" sz="2000" dirty="0" smtClean="0">
                <a:sym typeface="Symbol" pitchFamily="18" charset="2"/>
              </a:rPr>
              <a:t>&lt;-</a:t>
            </a:r>
            <a:r>
              <a:rPr lang="en-US" sz="2000" b="0" dirty="0" smtClean="0"/>
              <a:t> </a:t>
            </a:r>
            <a:r>
              <a:rPr lang="en-US" sz="2000" b="0" dirty="0">
                <a:solidFill>
                  <a:srgbClr val="006600"/>
                </a:solidFill>
              </a:rPr>
              <a:t>link(S,D</a:t>
            </a:r>
            <a:r>
              <a:rPr lang="en-US" sz="2000" b="0" dirty="0" smtClean="0">
                <a:solidFill>
                  <a:srgbClr val="006600"/>
                </a:solidFill>
              </a:rPr>
              <a:t>).</a:t>
            </a:r>
            <a:endParaRPr lang="en-US" sz="2000" b="0" dirty="0">
              <a:solidFill>
                <a:srgbClr val="006600"/>
              </a:solidFill>
            </a:endParaRPr>
          </a:p>
        </p:txBody>
      </p:sp>
      <p:sp>
        <p:nvSpPr>
          <p:cNvPr id="979973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46138" y="5130800"/>
            <a:ext cx="76835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en-US" sz="2400" b="0">
                <a:solidFill>
                  <a:srgbClr val="006600"/>
                </a:solidFill>
              </a:rPr>
              <a:t>Input: link(source, destination)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en-US" sz="2400" b="0">
                <a:solidFill>
                  <a:srgbClr val="FF0000"/>
                </a:solidFill>
              </a:rPr>
              <a:t>Output: reachable(source, destination)</a:t>
            </a:r>
            <a:endParaRPr lang="en-US" sz="2400" b="0"/>
          </a:p>
        </p:txBody>
      </p:sp>
      <p:sp>
        <p:nvSpPr>
          <p:cNvPr id="979974" name="Line 6"/>
          <p:cNvSpPr>
            <a:spLocks noChangeShapeType="1"/>
          </p:cNvSpPr>
          <p:nvPr/>
        </p:nvSpPr>
        <p:spPr bwMode="auto">
          <a:xfrm>
            <a:off x="736600" y="2387600"/>
            <a:ext cx="4699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79975" name="Text Box 7"/>
          <p:cNvSpPr txBox="1">
            <a:spLocks noChangeArrowheads="1"/>
          </p:cNvSpPr>
          <p:nvPr/>
        </p:nvSpPr>
        <p:spPr bwMode="auto">
          <a:xfrm>
            <a:off x="711200" y="2952750"/>
            <a:ext cx="828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 dirty="0"/>
              <a:t>“For all nodes S,D and Z,</a:t>
            </a:r>
            <a:br>
              <a:rPr lang="en-US" sz="2000" b="0" dirty="0"/>
            </a:br>
            <a:r>
              <a:rPr lang="en-US" sz="2000" b="0" dirty="0"/>
              <a:t>            If there is a </a:t>
            </a:r>
            <a:r>
              <a:rPr lang="en-US" sz="2000" b="0" dirty="0">
                <a:solidFill>
                  <a:srgbClr val="006600"/>
                </a:solidFill>
              </a:rPr>
              <a:t>link from S to Z</a:t>
            </a:r>
            <a:r>
              <a:rPr lang="en-US" sz="2000" b="0" dirty="0"/>
              <a:t>, AND </a:t>
            </a:r>
            <a:r>
              <a:rPr lang="en-US" sz="2000" b="0" dirty="0">
                <a:solidFill>
                  <a:srgbClr val="FF0000"/>
                </a:solidFill>
              </a:rPr>
              <a:t>Z </a:t>
            </a:r>
            <a:r>
              <a:rPr lang="en-US" sz="2000" b="0" dirty="0" smtClean="0">
                <a:solidFill>
                  <a:srgbClr val="FF0000"/>
                </a:solidFill>
              </a:rPr>
              <a:t>can reach </a:t>
            </a:r>
            <a:r>
              <a:rPr lang="en-US" sz="2000" b="0" dirty="0">
                <a:solidFill>
                  <a:srgbClr val="FF0000"/>
                </a:solidFill>
              </a:rPr>
              <a:t>D</a:t>
            </a:r>
            <a:r>
              <a:rPr lang="en-US" sz="2000" b="0" dirty="0"/>
              <a:t>, then </a:t>
            </a:r>
            <a:r>
              <a:rPr lang="en-US" sz="2000" b="0" dirty="0" smtClean="0">
                <a:solidFill>
                  <a:srgbClr val="FF0000"/>
                </a:solidFill>
              </a:rPr>
              <a:t>S can </a:t>
            </a:r>
            <a:r>
              <a:rPr lang="en-US" sz="2000" b="0" dirty="0">
                <a:solidFill>
                  <a:srgbClr val="FF0000"/>
                </a:solidFill>
              </a:rPr>
              <a:t>reach D</a:t>
            </a:r>
            <a:r>
              <a:rPr lang="en-US" sz="2000" b="0" dirty="0"/>
              <a:t>”.</a:t>
            </a:r>
          </a:p>
        </p:txBody>
      </p:sp>
      <p:pic>
        <p:nvPicPr>
          <p:cNvPr id="10" name="Picture 9" descr="icon_keyboard_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1752600"/>
            <a:ext cx="838200" cy="838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1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4" grpId="0" animBg="1"/>
      <p:bldP spid="97997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Challenges Raised by Program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12" y="174404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Datalog</a:t>
            </a:r>
            <a:r>
              <a:rPr lang="en-US" dirty="0" smtClean="0"/>
              <a:t> </a:t>
            </a:r>
            <a:r>
              <a:rPr lang="en-US" b="1" dirty="0" smtClean="0"/>
              <a:t>Programming</a:t>
            </a:r>
            <a:r>
              <a:rPr lang="en-US" dirty="0" smtClean="0"/>
              <a:t> in the large</a:t>
            </a:r>
          </a:p>
          <a:p>
            <a:pPr lvl="1"/>
            <a:r>
              <a:rPr lang="en-US" dirty="0" smtClean="0"/>
              <a:t>Modularization support</a:t>
            </a:r>
          </a:p>
          <a:p>
            <a:pPr lvl="1"/>
            <a:r>
              <a:rPr lang="en-US" dirty="0" smtClean="0"/>
              <a:t>Reuse (generic programming)</a:t>
            </a:r>
          </a:p>
          <a:p>
            <a:pPr lvl="1"/>
            <a:r>
              <a:rPr lang="en-US" dirty="0" smtClean="0"/>
              <a:t>Debugging and Testing</a:t>
            </a:r>
          </a:p>
          <a:p>
            <a:r>
              <a:rPr lang="en-US" dirty="0" smtClean="0"/>
              <a:t>Expressiveness:</a:t>
            </a:r>
          </a:p>
          <a:p>
            <a:pPr lvl="1"/>
            <a:r>
              <a:rPr lang="en-US" dirty="0" smtClean="0"/>
              <a:t>Recursion through negation, aggregation</a:t>
            </a:r>
          </a:p>
          <a:p>
            <a:pPr lvl="1"/>
            <a:r>
              <a:rPr lang="en-US" dirty="0" smtClean="0"/>
              <a:t>Declarative state</a:t>
            </a:r>
          </a:p>
          <a:p>
            <a:r>
              <a:rPr lang="en-US" dirty="0" smtClean="0"/>
              <a:t>Optimization, optimization, optimization</a:t>
            </a:r>
          </a:p>
          <a:p>
            <a:pPr lvl="1"/>
            <a:r>
              <a:rPr lang="en-US" dirty="0" smtClean="0"/>
              <a:t>In the presence of recursion!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80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31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Slides:</a:t>
            </a:r>
          </a:p>
          <a:p>
            <a:pPr lvl="1"/>
            <a:r>
              <a:rPr lang="en-US" dirty="0" smtClean="0"/>
              <a:t>Martin </a:t>
            </a:r>
            <a:r>
              <a:rPr lang="en-US" dirty="0" err="1" smtClean="0"/>
              <a:t>Bravenboer</a:t>
            </a:r>
            <a:r>
              <a:rPr lang="en-US" dirty="0" smtClean="0"/>
              <a:t> &amp; </a:t>
            </a:r>
            <a:r>
              <a:rPr lang="en-US" dirty="0" err="1" smtClean="0"/>
              <a:t>LogicBlox</a:t>
            </a:r>
            <a:r>
              <a:rPr lang="en-US" dirty="0" smtClean="0"/>
              <a:t>, Inc.</a:t>
            </a:r>
          </a:p>
          <a:p>
            <a:pPr lvl="1"/>
            <a:r>
              <a:rPr lang="en-US" dirty="0" smtClean="0"/>
              <a:t>Damien </a:t>
            </a:r>
            <a:r>
              <a:rPr lang="en-US" dirty="0" err="1" smtClean="0"/>
              <a:t>Sereni</a:t>
            </a:r>
            <a:r>
              <a:rPr lang="en-US" dirty="0" smtClean="0"/>
              <a:t> &amp; </a:t>
            </a:r>
            <a:r>
              <a:rPr lang="en-US" dirty="0" err="1" smtClean="0"/>
              <a:t>Semmle</a:t>
            </a:r>
            <a:r>
              <a:rPr lang="en-US" dirty="0" smtClean="0"/>
              <a:t>, Inc.</a:t>
            </a:r>
          </a:p>
          <a:p>
            <a:pPr lvl="1"/>
            <a:r>
              <a:rPr lang="en-US" dirty="0" smtClean="0"/>
              <a:t>Matt Might, University of Utah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907B-08D9-48C3-AFB8-45E8F2E01831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ransition advTm="922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Outline of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June 14, 2011: The Second Coming of Datalog!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Refresher: </a:t>
            </a:r>
            <a:r>
              <a:rPr lang="en-US" dirty="0"/>
              <a:t>basics of </a:t>
            </a:r>
            <a:r>
              <a:rPr lang="en-US" dirty="0" err="1"/>
              <a:t>Datalog</a:t>
            </a:r>
            <a:endParaRPr lang="en-US" dirty="0"/>
          </a:p>
          <a:p>
            <a:r>
              <a:rPr lang="en-US" dirty="0"/>
              <a:t>Application #1: Data Integration and Exchange</a:t>
            </a:r>
          </a:p>
          <a:p>
            <a:r>
              <a:rPr lang="en-US" dirty="0" smtClean="0"/>
              <a:t>Application #2: </a:t>
            </a:r>
            <a:r>
              <a:rPr lang="en-US" dirty="0"/>
              <a:t>Program </a:t>
            </a:r>
            <a:r>
              <a:rPr lang="en-US" dirty="0" smtClean="0"/>
              <a:t>Analysis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Application #3: Declarative Networking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Conclusions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2197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16900" cy="1143000"/>
          </a:xfrm>
        </p:spPr>
        <p:txBody>
          <a:bodyPr/>
          <a:lstStyle/>
          <a:p>
            <a:r>
              <a:rPr lang="en-US" sz="4000" dirty="0" smtClean="0"/>
              <a:t>Declarative </a:t>
            </a:r>
            <a:r>
              <a:rPr lang="en-US" sz="4000" dirty="0"/>
              <a:t>Networking</a:t>
            </a:r>
          </a:p>
        </p:txBody>
      </p:sp>
      <p:sp>
        <p:nvSpPr>
          <p:cNvPr id="10250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610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 declarative framework for networks: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Declarative language: </a:t>
            </a:r>
            <a:r>
              <a:rPr lang="en-US" sz="2400" i="1" dirty="0"/>
              <a:t>“ask for what you want, not how to implement it”</a:t>
            </a:r>
            <a:endParaRPr lang="en-US" sz="2400" i="1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Declarative specifications of networks, </a:t>
            </a:r>
            <a:r>
              <a:rPr lang="en-US" sz="2400" dirty="0">
                <a:sym typeface="Symbol" pitchFamily="18" charset="2"/>
              </a:rPr>
              <a:t>compiled to distributed </a:t>
            </a:r>
            <a:r>
              <a:rPr lang="en-US" sz="2400" dirty="0" err="1">
                <a:sym typeface="Symbol" pitchFamily="18" charset="2"/>
              </a:rPr>
              <a:t>dataflows</a:t>
            </a:r>
            <a:endParaRPr lang="en-US" sz="24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Symbol" pitchFamily="18" charset="2"/>
              </a:rPr>
              <a:t>Runtime engine to execute distributed </a:t>
            </a:r>
            <a:r>
              <a:rPr lang="en-US" sz="2400" dirty="0" err="1"/>
              <a:t>dataflows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Observation: </a:t>
            </a:r>
            <a:r>
              <a:rPr lang="en-US" sz="2800" i="1" dirty="0"/>
              <a:t>Recursive queries</a:t>
            </a:r>
            <a:r>
              <a:rPr lang="en-US" sz="2800" dirty="0"/>
              <a:t> are a natural fit for </a:t>
            </a:r>
            <a:r>
              <a:rPr lang="en-US" sz="2800" dirty="0" smtClean="0"/>
              <a:t>routing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Declarative Network</a:t>
            </a:r>
          </a:p>
        </p:txBody>
      </p:sp>
      <p:pic>
        <p:nvPicPr>
          <p:cNvPr id="1025029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2750" y="28305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31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2550" y="43291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32" name="Picture 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4950" y="35925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34" name="Picture 1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8150" y="21447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35" name="Picture 1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7750" y="38211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36" name="Picture 1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7350" y="19923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039" name="Line 15"/>
          <p:cNvSpPr>
            <a:spLocks noChangeShapeType="1"/>
          </p:cNvSpPr>
          <p:nvPr/>
        </p:nvSpPr>
        <p:spPr bwMode="auto">
          <a:xfrm flipH="1">
            <a:off x="3003550" y="2449513"/>
            <a:ext cx="152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42" name="Line 18"/>
          <p:cNvSpPr>
            <a:spLocks noChangeShapeType="1"/>
          </p:cNvSpPr>
          <p:nvPr/>
        </p:nvSpPr>
        <p:spPr bwMode="auto">
          <a:xfrm>
            <a:off x="3384550" y="2144713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43" name="Line 19"/>
          <p:cNvSpPr>
            <a:spLocks noChangeShapeType="1"/>
          </p:cNvSpPr>
          <p:nvPr/>
        </p:nvSpPr>
        <p:spPr bwMode="auto">
          <a:xfrm flipV="1">
            <a:off x="3155950" y="3059113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44" name="Line 20"/>
          <p:cNvSpPr>
            <a:spLocks noChangeShapeType="1"/>
          </p:cNvSpPr>
          <p:nvPr/>
        </p:nvSpPr>
        <p:spPr bwMode="auto">
          <a:xfrm flipH="1">
            <a:off x="4121150" y="3287713"/>
            <a:ext cx="254000" cy="95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46" name="Line 22"/>
          <p:cNvSpPr>
            <a:spLocks noChangeShapeType="1"/>
          </p:cNvSpPr>
          <p:nvPr/>
        </p:nvSpPr>
        <p:spPr bwMode="auto">
          <a:xfrm>
            <a:off x="3155950" y="3973513"/>
            <a:ext cx="71120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47" name="Line 23"/>
          <p:cNvSpPr>
            <a:spLocks noChangeShapeType="1"/>
          </p:cNvSpPr>
          <p:nvPr/>
        </p:nvSpPr>
        <p:spPr bwMode="auto">
          <a:xfrm>
            <a:off x="3384550" y="2068513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48" name="Line 24"/>
          <p:cNvSpPr>
            <a:spLocks noChangeShapeType="1"/>
          </p:cNvSpPr>
          <p:nvPr/>
        </p:nvSpPr>
        <p:spPr bwMode="auto">
          <a:xfrm>
            <a:off x="5746750" y="2601913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49" name="Line 25"/>
          <p:cNvSpPr>
            <a:spLocks noChangeShapeType="1"/>
          </p:cNvSpPr>
          <p:nvPr/>
        </p:nvSpPr>
        <p:spPr bwMode="auto">
          <a:xfrm>
            <a:off x="4603750" y="3211513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50" name="Line 26"/>
          <p:cNvSpPr>
            <a:spLocks noChangeShapeType="1"/>
          </p:cNvSpPr>
          <p:nvPr/>
        </p:nvSpPr>
        <p:spPr bwMode="auto">
          <a:xfrm flipV="1">
            <a:off x="4362450" y="4151313"/>
            <a:ext cx="1701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5139" name="Object 115"/>
          <p:cNvGraphicFramePr>
            <a:graphicFrameLocks noChangeAspect="1"/>
          </p:cNvGraphicFramePr>
          <p:nvPr/>
        </p:nvGraphicFramePr>
        <p:xfrm>
          <a:off x="6637338" y="3892550"/>
          <a:ext cx="379412" cy="293688"/>
        </p:xfrm>
        <a:graphic>
          <a:graphicData uri="http://schemas.openxmlformats.org/presentationml/2006/ole">
            <p:oleObj spid="_x0000_s149506" name="Visio" r:id="rId6" imgW="925373" imgH="714756" progId="Visio.Drawing.11">
              <p:embed/>
            </p:oleObj>
          </a:graphicData>
        </a:graphic>
      </p:graphicFrame>
      <p:graphicFrame>
        <p:nvGraphicFramePr>
          <p:cNvPr id="1025141" name="Object 117"/>
          <p:cNvGraphicFramePr>
            <a:graphicFrameLocks noChangeAspect="1"/>
          </p:cNvGraphicFramePr>
          <p:nvPr/>
        </p:nvGraphicFramePr>
        <p:xfrm>
          <a:off x="2344738" y="3663950"/>
          <a:ext cx="379412" cy="293688"/>
        </p:xfrm>
        <a:graphic>
          <a:graphicData uri="http://schemas.openxmlformats.org/presentationml/2006/ole">
            <p:oleObj spid="_x0000_s149507" name="Visio" r:id="rId7" imgW="925373" imgH="714756" progId="Visio.Drawing.11">
              <p:embed/>
            </p:oleObj>
          </a:graphicData>
        </a:graphic>
      </p:graphicFrame>
      <p:graphicFrame>
        <p:nvGraphicFramePr>
          <p:cNvPr id="1025147" name="Object 123"/>
          <p:cNvGraphicFramePr>
            <a:graphicFrameLocks noChangeAspect="1"/>
          </p:cNvGraphicFramePr>
          <p:nvPr/>
        </p:nvGraphicFramePr>
        <p:xfrm>
          <a:off x="3462338" y="4476750"/>
          <a:ext cx="379412" cy="293688"/>
        </p:xfrm>
        <a:graphic>
          <a:graphicData uri="http://schemas.openxmlformats.org/presentationml/2006/ole">
            <p:oleObj spid="_x0000_s149508" name="Visio" r:id="rId8" imgW="925373" imgH="714756" progId="Visio.Drawing.11">
              <p:embed/>
            </p:oleObj>
          </a:graphicData>
        </a:graphic>
      </p:graphicFrame>
      <p:graphicFrame>
        <p:nvGraphicFramePr>
          <p:cNvPr id="1025149" name="Object 125"/>
          <p:cNvGraphicFramePr>
            <a:graphicFrameLocks noChangeAspect="1"/>
          </p:cNvGraphicFramePr>
          <p:nvPr/>
        </p:nvGraphicFramePr>
        <p:xfrm>
          <a:off x="2509838" y="2051050"/>
          <a:ext cx="379412" cy="293688"/>
        </p:xfrm>
        <a:graphic>
          <a:graphicData uri="http://schemas.openxmlformats.org/presentationml/2006/ole">
            <p:oleObj spid="_x0000_s149509" name="Visio" r:id="rId9" imgW="925373" imgH="714756" progId="Visio.Drawing.11">
              <p:embed/>
            </p:oleObj>
          </a:graphicData>
        </a:graphic>
      </p:graphicFrame>
      <p:graphicFrame>
        <p:nvGraphicFramePr>
          <p:cNvPr id="1025151" name="Object 127"/>
          <p:cNvGraphicFramePr>
            <a:graphicFrameLocks noChangeAspect="1"/>
          </p:cNvGraphicFramePr>
          <p:nvPr/>
        </p:nvGraphicFramePr>
        <p:xfrm>
          <a:off x="4668838" y="2774950"/>
          <a:ext cx="379412" cy="293688"/>
        </p:xfrm>
        <a:graphic>
          <a:graphicData uri="http://schemas.openxmlformats.org/presentationml/2006/ole">
            <p:oleObj spid="_x0000_s149510" name="Visio" r:id="rId10" imgW="925373" imgH="714756" progId="Visio.Drawing.11">
              <p:embed/>
            </p:oleObj>
          </a:graphicData>
        </a:graphic>
      </p:graphicFrame>
      <p:sp>
        <p:nvSpPr>
          <p:cNvPr id="1025159" name="Text Box 135"/>
          <p:cNvSpPr txBox="1">
            <a:spLocks noChangeArrowheads="1"/>
          </p:cNvSpPr>
          <p:nvPr/>
        </p:nvSpPr>
        <p:spPr bwMode="auto">
          <a:xfrm>
            <a:off x="6167438" y="4252913"/>
            <a:ext cx="187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Distributed recursive query</a:t>
            </a:r>
          </a:p>
        </p:txBody>
      </p:sp>
      <p:sp>
        <p:nvSpPr>
          <p:cNvPr id="1025231" name="Text Box 207"/>
          <p:cNvSpPr txBox="1">
            <a:spLocks noChangeArrowheads="1"/>
          </p:cNvSpPr>
          <p:nvPr/>
        </p:nvSpPr>
        <p:spPr bwMode="auto">
          <a:xfrm>
            <a:off x="765175" y="5065713"/>
            <a:ext cx="3263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Traditional Networks</a:t>
            </a:r>
          </a:p>
        </p:txBody>
      </p:sp>
      <p:sp>
        <p:nvSpPr>
          <p:cNvPr id="1025232" name="Text Box 208"/>
          <p:cNvSpPr txBox="1">
            <a:spLocks noChangeArrowheads="1"/>
          </p:cNvSpPr>
          <p:nvPr/>
        </p:nvSpPr>
        <p:spPr bwMode="auto">
          <a:xfrm>
            <a:off x="5181600" y="5062538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Declarative Networks</a:t>
            </a:r>
          </a:p>
        </p:txBody>
      </p:sp>
      <p:grpSp>
        <p:nvGrpSpPr>
          <p:cNvPr id="2" name="Group 252"/>
          <p:cNvGrpSpPr>
            <a:grpSpLocks/>
          </p:cNvGrpSpPr>
          <p:nvPr/>
        </p:nvGrpSpPr>
        <p:grpSpPr bwMode="auto">
          <a:xfrm>
            <a:off x="1079500" y="5459413"/>
            <a:ext cx="6765925" cy="344487"/>
            <a:chOff x="810" y="3674"/>
            <a:chExt cx="4262" cy="217"/>
          </a:xfrm>
        </p:grpSpPr>
        <p:graphicFrame>
          <p:nvGraphicFramePr>
            <p:cNvPr id="1025227" name="Object 203"/>
            <p:cNvGraphicFramePr>
              <a:graphicFrameLocks noChangeAspect="1"/>
            </p:cNvGraphicFramePr>
            <p:nvPr/>
          </p:nvGraphicFramePr>
          <p:xfrm>
            <a:off x="1956" y="3702"/>
            <a:ext cx="241" cy="186"/>
          </p:xfrm>
          <a:graphic>
            <a:graphicData uri="http://schemas.openxmlformats.org/presentationml/2006/ole">
              <p:oleObj spid="_x0000_s149511" name="Visio" r:id="rId11" imgW="925373" imgH="714756" progId="Visio.Drawing.11">
                <p:embed/>
              </p:oleObj>
            </a:graphicData>
          </a:graphic>
        </p:graphicFrame>
        <p:sp>
          <p:nvSpPr>
            <p:cNvPr id="1025233" name="Text Box 209"/>
            <p:cNvSpPr txBox="1">
              <a:spLocks noChangeArrowheads="1"/>
            </p:cNvSpPr>
            <p:nvPr/>
          </p:nvSpPr>
          <p:spPr bwMode="auto">
            <a:xfrm>
              <a:off x="810" y="3679"/>
              <a:ext cx="1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Network State</a:t>
              </a:r>
            </a:p>
          </p:txBody>
        </p:sp>
        <p:sp>
          <p:nvSpPr>
            <p:cNvPr id="1025234" name="Text Box 210"/>
            <p:cNvSpPr txBox="1">
              <a:spLocks noChangeArrowheads="1"/>
            </p:cNvSpPr>
            <p:nvPr/>
          </p:nvSpPr>
          <p:spPr bwMode="auto">
            <a:xfrm>
              <a:off x="3544" y="3674"/>
              <a:ext cx="1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00"/>
                  </a:solidFill>
                </a:rPr>
                <a:t>Distributed database</a:t>
              </a:r>
            </a:p>
          </p:txBody>
        </p:sp>
      </p:grpSp>
      <p:grpSp>
        <p:nvGrpSpPr>
          <p:cNvPr id="3" name="Group 254"/>
          <p:cNvGrpSpPr>
            <a:grpSpLocks/>
          </p:cNvGrpSpPr>
          <p:nvPr/>
        </p:nvGrpSpPr>
        <p:grpSpPr bwMode="auto">
          <a:xfrm>
            <a:off x="1003300" y="5794375"/>
            <a:ext cx="7820025" cy="344488"/>
            <a:chOff x="578" y="3442"/>
            <a:chExt cx="4926" cy="217"/>
          </a:xfrm>
        </p:grpSpPr>
        <p:sp>
          <p:nvSpPr>
            <p:cNvPr id="1025235" name="Text Box 211"/>
            <p:cNvSpPr txBox="1">
              <a:spLocks noChangeArrowheads="1"/>
            </p:cNvSpPr>
            <p:nvPr/>
          </p:nvSpPr>
          <p:spPr bwMode="auto">
            <a:xfrm>
              <a:off x="578" y="3447"/>
              <a:ext cx="23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0000"/>
                  </a:solidFill>
                </a:rPr>
                <a:t>Network protocol</a:t>
              </a:r>
            </a:p>
          </p:txBody>
        </p:sp>
        <p:sp>
          <p:nvSpPr>
            <p:cNvPr id="1025236" name="Text Box 212"/>
            <p:cNvSpPr txBox="1">
              <a:spLocks noChangeArrowheads="1"/>
            </p:cNvSpPr>
            <p:nvPr/>
          </p:nvSpPr>
          <p:spPr bwMode="auto">
            <a:xfrm>
              <a:off x="3240" y="3442"/>
              <a:ext cx="22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Recursive Query Execution</a:t>
              </a:r>
            </a:p>
          </p:txBody>
        </p:sp>
      </p:grpSp>
      <p:grpSp>
        <p:nvGrpSpPr>
          <p:cNvPr id="4" name="Group 255"/>
          <p:cNvGrpSpPr>
            <a:grpSpLocks/>
          </p:cNvGrpSpPr>
          <p:nvPr/>
        </p:nvGrpSpPr>
        <p:grpSpPr bwMode="auto">
          <a:xfrm>
            <a:off x="914400" y="6142038"/>
            <a:ext cx="7870825" cy="352425"/>
            <a:chOff x="522" y="3917"/>
            <a:chExt cx="4958" cy="222"/>
          </a:xfrm>
        </p:grpSpPr>
        <p:sp>
          <p:nvSpPr>
            <p:cNvPr id="1025237" name="Text Box 213"/>
            <p:cNvSpPr txBox="1">
              <a:spLocks noChangeArrowheads="1"/>
            </p:cNvSpPr>
            <p:nvPr/>
          </p:nvSpPr>
          <p:spPr bwMode="auto">
            <a:xfrm>
              <a:off x="522" y="3927"/>
              <a:ext cx="23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8000"/>
                  </a:solidFill>
                </a:rPr>
                <a:t>Network messages</a:t>
              </a:r>
            </a:p>
          </p:txBody>
        </p:sp>
        <p:sp>
          <p:nvSpPr>
            <p:cNvPr id="1025238" name="Text Box 214"/>
            <p:cNvSpPr txBox="1">
              <a:spLocks noChangeArrowheads="1"/>
            </p:cNvSpPr>
            <p:nvPr/>
          </p:nvSpPr>
          <p:spPr bwMode="auto">
            <a:xfrm>
              <a:off x="3328" y="3917"/>
              <a:ext cx="21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8000"/>
                  </a:solidFill>
                </a:rPr>
                <a:t>Distributed Dataflow</a:t>
              </a:r>
            </a:p>
          </p:txBody>
        </p:sp>
      </p:grpSp>
      <p:graphicFrame>
        <p:nvGraphicFramePr>
          <p:cNvPr id="1025239" name="Object 215"/>
          <p:cNvGraphicFramePr>
            <a:graphicFrameLocks noGrp="1" noChangeAspect="1"/>
          </p:cNvGraphicFramePr>
          <p:nvPr>
            <p:ph sz="half" idx="2"/>
          </p:nvPr>
        </p:nvGraphicFramePr>
        <p:xfrm>
          <a:off x="6008688" y="2058988"/>
          <a:ext cx="392112" cy="303212"/>
        </p:xfrm>
        <a:graphic>
          <a:graphicData uri="http://schemas.openxmlformats.org/presentationml/2006/ole">
            <p:oleObj spid="_x0000_s149512" name="Visio" r:id="rId12" imgW="925373" imgH="714756" progId="Visio.Drawing.11">
              <p:embed/>
            </p:oleObj>
          </a:graphicData>
        </a:graphic>
      </p:graphicFrame>
      <p:sp>
        <p:nvSpPr>
          <p:cNvPr id="1025242" name="Line 218"/>
          <p:cNvSpPr>
            <a:spLocks noChangeShapeType="1"/>
          </p:cNvSpPr>
          <p:nvPr/>
        </p:nvSpPr>
        <p:spPr bwMode="auto">
          <a:xfrm>
            <a:off x="612775" y="5408613"/>
            <a:ext cx="2832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25243" name="Line 219"/>
          <p:cNvSpPr>
            <a:spLocks noChangeShapeType="1"/>
          </p:cNvSpPr>
          <p:nvPr/>
        </p:nvSpPr>
        <p:spPr bwMode="auto">
          <a:xfrm>
            <a:off x="5032375" y="5405438"/>
            <a:ext cx="2895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5" name="Group 239"/>
          <p:cNvGrpSpPr>
            <a:grpSpLocks/>
          </p:cNvGrpSpPr>
          <p:nvPr/>
        </p:nvGrpSpPr>
        <p:grpSpPr bwMode="auto">
          <a:xfrm>
            <a:off x="2878138" y="2233613"/>
            <a:ext cx="3429000" cy="2235200"/>
            <a:chOff x="2008" y="1144"/>
            <a:chExt cx="2160" cy="1408"/>
          </a:xfrm>
        </p:grpSpPr>
        <p:sp>
          <p:nvSpPr>
            <p:cNvPr id="1025092" name="Line 68"/>
            <p:cNvSpPr>
              <a:spLocks noChangeShapeType="1"/>
            </p:cNvSpPr>
            <p:nvPr/>
          </p:nvSpPr>
          <p:spPr bwMode="auto">
            <a:xfrm flipH="1" flipV="1">
              <a:off x="2760" y="1144"/>
              <a:ext cx="552" cy="56"/>
            </a:xfrm>
            <a:prstGeom prst="line">
              <a:avLst/>
            </a:prstGeom>
            <a:noFill/>
            <a:ln w="38100">
              <a:solidFill>
                <a:srgbClr val="06C60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113" name="Line 89"/>
            <p:cNvSpPr>
              <a:spLocks noChangeShapeType="1"/>
            </p:cNvSpPr>
            <p:nvPr/>
          </p:nvSpPr>
          <p:spPr bwMode="auto">
            <a:xfrm flipH="1" flipV="1">
              <a:off x="3400" y="1824"/>
              <a:ext cx="456" cy="248"/>
            </a:xfrm>
            <a:prstGeom prst="line">
              <a:avLst/>
            </a:prstGeom>
            <a:noFill/>
            <a:ln w="38100">
              <a:solidFill>
                <a:srgbClr val="06C60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114" name="Line 90"/>
            <p:cNvSpPr>
              <a:spLocks noChangeShapeType="1"/>
            </p:cNvSpPr>
            <p:nvPr/>
          </p:nvSpPr>
          <p:spPr bwMode="auto">
            <a:xfrm flipH="1" flipV="1">
              <a:off x="3944" y="1520"/>
              <a:ext cx="224" cy="536"/>
            </a:xfrm>
            <a:prstGeom prst="line">
              <a:avLst/>
            </a:prstGeom>
            <a:noFill/>
            <a:ln w="38100">
              <a:solidFill>
                <a:srgbClr val="06C60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115" name="Line 91"/>
            <p:cNvSpPr>
              <a:spLocks noChangeShapeType="1"/>
            </p:cNvSpPr>
            <p:nvPr/>
          </p:nvSpPr>
          <p:spPr bwMode="auto">
            <a:xfrm flipH="1">
              <a:off x="3136" y="2392"/>
              <a:ext cx="496" cy="160"/>
            </a:xfrm>
            <a:prstGeom prst="line">
              <a:avLst/>
            </a:prstGeom>
            <a:noFill/>
            <a:ln w="38100">
              <a:solidFill>
                <a:srgbClr val="06C60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116" name="Line 92"/>
            <p:cNvSpPr>
              <a:spLocks noChangeShapeType="1"/>
            </p:cNvSpPr>
            <p:nvPr/>
          </p:nvSpPr>
          <p:spPr bwMode="auto">
            <a:xfrm flipH="1">
              <a:off x="2312" y="1792"/>
              <a:ext cx="400" cy="256"/>
            </a:xfrm>
            <a:prstGeom prst="line">
              <a:avLst/>
            </a:prstGeom>
            <a:noFill/>
            <a:ln w="38100">
              <a:solidFill>
                <a:srgbClr val="06C60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117" name="Line 93"/>
            <p:cNvSpPr>
              <a:spLocks noChangeShapeType="1"/>
            </p:cNvSpPr>
            <p:nvPr/>
          </p:nvSpPr>
          <p:spPr bwMode="auto">
            <a:xfrm flipH="1">
              <a:off x="2008" y="1384"/>
              <a:ext cx="80" cy="472"/>
            </a:xfrm>
            <a:prstGeom prst="line">
              <a:avLst/>
            </a:prstGeom>
            <a:noFill/>
            <a:ln w="38100">
              <a:solidFill>
                <a:srgbClr val="06C60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118" name="Line 94"/>
            <p:cNvSpPr>
              <a:spLocks noChangeShapeType="1"/>
            </p:cNvSpPr>
            <p:nvPr/>
          </p:nvSpPr>
          <p:spPr bwMode="auto">
            <a:xfrm flipH="1">
              <a:off x="2832" y="1936"/>
              <a:ext cx="112" cy="496"/>
            </a:xfrm>
            <a:prstGeom prst="line">
              <a:avLst/>
            </a:prstGeom>
            <a:noFill/>
            <a:ln w="38100">
              <a:solidFill>
                <a:srgbClr val="06C60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251" name="Line 227"/>
            <p:cNvSpPr>
              <a:spLocks noChangeShapeType="1"/>
            </p:cNvSpPr>
            <p:nvPr/>
          </p:nvSpPr>
          <p:spPr bwMode="auto">
            <a:xfrm>
              <a:off x="2400" y="1232"/>
              <a:ext cx="312" cy="248"/>
            </a:xfrm>
            <a:prstGeom prst="line">
              <a:avLst/>
            </a:prstGeom>
            <a:noFill/>
            <a:ln w="38100">
              <a:solidFill>
                <a:srgbClr val="06C60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252" name="Line 228"/>
            <p:cNvSpPr>
              <a:spLocks noChangeShapeType="1"/>
            </p:cNvSpPr>
            <p:nvPr/>
          </p:nvSpPr>
          <p:spPr bwMode="auto">
            <a:xfrm>
              <a:off x="2312" y="2256"/>
              <a:ext cx="312" cy="248"/>
            </a:xfrm>
            <a:prstGeom prst="line">
              <a:avLst/>
            </a:prstGeom>
            <a:noFill/>
            <a:ln w="38100">
              <a:solidFill>
                <a:srgbClr val="06C606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25264" name="Text Box 240"/>
          <p:cNvSpPr txBox="1">
            <a:spLocks noChangeArrowheads="1"/>
          </p:cNvSpPr>
          <p:nvPr/>
        </p:nvSpPr>
        <p:spPr bwMode="auto">
          <a:xfrm>
            <a:off x="5884863" y="2324100"/>
            <a:ext cx="1100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Dataflow</a:t>
            </a:r>
          </a:p>
        </p:txBody>
      </p:sp>
      <p:sp>
        <p:nvSpPr>
          <p:cNvPr id="1025265" name="Text Box 241"/>
          <p:cNvSpPr txBox="1">
            <a:spLocks noChangeArrowheads="1"/>
          </p:cNvSpPr>
          <p:nvPr/>
        </p:nvSpPr>
        <p:spPr bwMode="auto">
          <a:xfrm>
            <a:off x="1966913" y="2301875"/>
            <a:ext cx="1062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Dataflow</a:t>
            </a:r>
          </a:p>
        </p:txBody>
      </p:sp>
      <p:sp>
        <p:nvSpPr>
          <p:cNvPr id="1025266" name="Text Box 242"/>
          <p:cNvSpPr txBox="1">
            <a:spLocks noChangeArrowheads="1"/>
          </p:cNvSpPr>
          <p:nvPr/>
        </p:nvSpPr>
        <p:spPr bwMode="auto">
          <a:xfrm>
            <a:off x="3811588" y="1870075"/>
            <a:ext cx="171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6C606"/>
                </a:solidFill>
              </a:rPr>
              <a:t>messages</a:t>
            </a:r>
          </a:p>
        </p:txBody>
      </p:sp>
      <p:sp>
        <p:nvSpPr>
          <p:cNvPr id="1025267" name="Text Box 243"/>
          <p:cNvSpPr txBox="1">
            <a:spLocks noChangeArrowheads="1"/>
          </p:cNvSpPr>
          <p:nvPr/>
        </p:nvSpPr>
        <p:spPr bwMode="auto">
          <a:xfrm>
            <a:off x="6027738" y="4164013"/>
            <a:ext cx="187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Dataflow</a:t>
            </a:r>
          </a:p>
        </p:txBody>
      </p:sp>
      <p:sp>
        <p:nvSpPr>
          <p:cNvPr id="1025268" name="Text Box 244"/>
          <p:cNvSpPr txBox="1">
            <a:spLocks noChangeArrowheads="1"/>
          </p:cNvSpPr>
          <p:nvPr/>
        </p:nvSpPr>
        <p:spPr bwMode="auto">
          <a:xfrm>
            <a:off x="3573463" y="4800600"/>
            <a:ext cx="1100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Dataflow</a:t>
            </a:r>
          </a:p>
        </p:txBody>
      </p:sp>
      <p:sp>
        <p:nvSpPr>
          <p:cNvPr id="1025269" name="Text Box 245"/>
          <p:cNvSpPr txBox="1">
            <a:spLocks noChangeArrowheads="1"/>
          </p:cNvSpPr>
          <p:nvPr/>
        </p:nvSpPr>
        <p:spPr bwMode="auto">
          <a:xfrm>
            <a:off x="2239963" y="4051300"/>
            <a:ext cx="1100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Dataflow</a:t>
            </a:r>
          </a:p>
        </p:txBody>
      </p:sp>
      <p:sp>
        <p:nvSpPr>
          <p:cNvPr id="1025270" name="Text Box 246"/>
          <p:cNvSpPr txBox="1">
            <a:spLocks noChangeArrowheads="1"/>
          </p:cNvSpPr>
          <p:nvPr/>
        </p:nvSpPr>
        <p:spPr bwMode="auto">
          <a:xfrm>
            <a:off x="4576763" y="3022600"/>
            <a:ext cx="1100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Dataflow</a:t>
            </a:r>
          </a:p>
        </p:txBody>
      </p:sp>
      <p:sp>
        <p:nvSpPr>
          <p:cNvPr id="1025271" name="Text Box 247"/>
          <p:cNvSpPr txBox="1">
            <a:spLocks noChangeArrowheads="1"/>
          </p:cNvSpPr>
          <p:nvPr/>
        </p:nvSpPr>
        <p:spPr bwMode="auto">
          <a:xfrm>
            <a:off x="6137275" y="3063875"/>
            <a:ext cx="171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6C606"/>
                </a:solidFill>
              </a:rPr>
              <a:t>messages</a:t>
            </a:r>
          </a:p>
        </p:txBody>
      </p:sp>
      <p:sp>
        <p:nvSpPr>
          <p:cNvPr id="1025272" name="Text Box 248"/>
          <p:cNvSpPr txBox="1">
            <a:spLocks noChangeArrowheads="1"/>
          </p:cNvSpPr>
          <p:nvPr/>
        </p:nvSpPr>
        <p:spPr bwMode="auto">
          <a:xfrm>
            <a:off x="1601788" y="2886075"/>
            <a:ext cx="171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6C606"/>
                </a:solidFill>
              </a:rPr>
              <a:t>messages</a:t>
            </a:r>
          </a:p>
        </p:txBody>
      </p:sp>
      <p:grpSp>
        <p:nvGrpSpPr>
          <p:cNvPr id="6" name="Group 250"/>
          <p:cNvGrpSpPr>
            <a:grpSpLocks/>
          </p:cNvGrpSpPr>
          <p:nvPr/>
        </p:nvGrpSpPr>
        <p:grpSpPr bwMode="auto">
          <a:xfrm>
            <a:off x="2876550" y="2238375"/>
            <a:ext cx="3429000" cy="2235200"/>
            <a:chOff x="4076" y="506"/>
            <a:chExt cx="2160" cy="1408"/>
          </a:xfrm>
        </p:grpSpPr>
        <p:sp>
          <p:nvSpPr>
            <p:cNvPr id="1025253" name="Line 229"/>
            <p:cNvSpPr>
              <a:spLocks noChangeShapeType="1"/>
            </p:cNvSpPr>
            <p:nvPr/>
          </p:nvSpPr>
          <p:spPr bwMode="auto">
            <a:xfrm flipH="1" flipV="1">
              <a:off x="4828" y="506"/>
              <a:ext cx="552" cy="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254" name="Line 230"/>
            <p:cNvSpPr>
              <a:spLocks noChangeShapeType="1"/>
            </p:cNvSpPr>
            <p:nvPr/>
          </p:nvSpPr>
          <p:spPr bwMode="auto">
            <a:xfrm flipH="1" flipV="1">
              <a:off x="5468" y="1186"/>
              <a:ext cx="456" cy="2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255" name="Line 231"/>
            <p:cNvSpPr>
              <a:spLocks noChangeShapeType="1"/>
            </p:cNvSpPr>
            <p:nvPr/>
          </p:nvSpPr>
          <p:spPr bwMode="auto">
            <a:xfrm flipH="1" flipV="1">
              <a:off x="6012" y="882"/>
              <a:ext cx="224" cy="5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256" name="Line 232"/>
            <p:cNvSpPr>
              <a:spLocks noChangeShapeType="1"/>
            </p:cNvSpPr>
            <p:nvPr/>
          </p:nvSpPr>
          <p:spPr bwMode="auto">
            <a:xfrm flipH="1">
              <a:off x="5204" y="1754"/>
              <a:ext cx="496" cy="1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257" name="Line 233"/>
            <p:cNvSpPr>
              <a:spLocks noChangeShapeType="1"/>
            </p:cNvSpPr>
            <p:nvPr/>
          </p:nvSpPr>
          <p:spPr bwMode="auto">
            <a:xfrm flipH="1">
              <a:off x="4380" y="1154"/>
              <a:ext cx="400" cy="2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258" name="Line 234"/>
            <p:cNvSpPr>
              <a:spLocks noChangeShapeType="1"/>
            </p:cNvSpPr>
            <p:nvPr/>
          </p:nvSpPr>
          <p:spPr bwMode="auto">
            <a:xfrm flipH="1">
              <a:off x="4076" y="746"/>
              <a:ext cx="80" cy="4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259" name="Line 235"/>
            <p:cNvSpPr>
              <a:spLocks noChangeShapeType="1"/>
            </p:cNvSpPr>
            <p:nvPr/>
          </p:nvSpPr>
          <p:spPr bwMode="auto">
            <a:xfrm flipH="1">
              <a:off x="4900" y="1298"/>
              <a:ext cx="112" cy="4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260" name="Line 236"/>
            <p:cNvSpPr>
              <a:spLocks noChangeShapeType="1"/>
            </p:cNvSpPr>
            <p:nvPr/>
          </p:nvSpPr>
          <p:spPr bwMode="auto">
            <a:xfrm>
              <a:off x="4468" y="594"/>
              <a:ext cx="312" cy="2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273" name="Line 249"/>
            <p:cNvSpPr>
              <a:spLocks noChangeShapeType="1"/>
            </p:cNvSpPr>
            <p:nvPr/>
          </p:nvSpPr>
          <p:spPr bwMode="auto">
            <a:xfrm>
              <a:off x="4384" y="1608"/>
              <a:ext cx="304" cy="2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84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59" grpId="0"/>
      <p:bldP spid="1025159" grpId="1"/>
      <p:bldP spid="1025264" grpId="0"/>
      <p:bldP spid="1025265" grpId="0"/>
      <p:bldP spid="1025266" grpId="0"/>
      <p:bldP spid="1025267" grpId="0"/>
      <p:bldP spid="1025268" grpId="0"/>
      <p:bldP spid="1025269" grpId="0"/>
      <p:bldP spid="1025270" grpId="0"/>
      <p:bldP spid="1025271" grpId="0"/>
      <p:bldP spid="102527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848600" cy="1219200"/>
          </a:xfrm>
        </p:spPr>
        <p:txBody>
          <a:bodyPr/>
          <a:lstStyle/>
          <a:p>
            <a:r>
              <a:rPr lang="en-US" sz="3600" dirty="0" smtClean="0"/>
              <a:t>Declarative* in Distributed Systems Programming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25" y="1843644"/>
            <a:ext cx="8686800" cy="4735286"/>
          </a:xfrm>
        </p:spPr>
        <p:txBody>
          <a:bodyPr>
            <a:noAutofit/>
          </a:bodyPr>
          <a:lstStyle/>
          <a:p>
            <a:r>
              <a:rPr lang="en-US" sz="1800" dirty="0" smtClean="0"/>
              <a:t>IP Routing </a:t>
            </a:r>
            <a:r>
              <a:rPr lang="en-US" sz="1800" dirty="0" smtClean="0">
                <a:solidFill>
                  <a:schemeClr val="accent2"/>
                </a:solidFill>
              </a:rPr>
              <a:t>[SIGCOMM’05, SIGCOMM’09 demo]</a:t>
            </a:r>
          </a:p>
          <a:p>
            <a:r>
              <a:rPr lang="en-US" sz="1800" dirty="0" smtClean="0"/>
              <a:t>Overlay networks </a:t>
            </a:r>
            <a:r>
              <a:rPr lang="en-US" sz="1800" dirty="0" smtClean="0">
                <a:solidFill>
                  <a:srgbClr val="00B050"/>
                </a:solidFill>
              </a:rPr>
              <a:t>[SOSP’05]</a:t>
            </a:r>
          </a:p>
          <a:p>
            <a:r>
              <a:rPr lang="en-US" sz="1800" dirty="0" smtClean="0"/>
              <a:t>Network </a:t>
            </a:r>
            <a:r>
              <a:rPr lang="en-US" sz="1800" dirty="0" err="1" smtClean="0"/>
              <a:t>Datalog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7030A0"/>
                </a:solidFill>
              </a:rPr>
              <a:t>[SIGMOD’06]</a:t>
            </a:r>
          </a:p>
          <a:p>
            <a:r>
              <a:rPr lang="en-US" sz="1800" dirty="0" smtClean="0"/>
              <a:t>Distributed debugging </a:t>
            </a:r>
            <a:r>
              <a:rPr lang="en-US" sz="1800" dirty="0" smtClean="0">
                <a:solidFill>
                  <a:srgbClr val="FF00FF"/>
                </a:solidFill>
              </a:rPr>
              <a:t>[Eurosys’06]</a:t>
            </a:r>
          </a:p>
          <a:p>
            <a:r>
              <a:rPr lang="en-US" sz="1800" dirty="0" smtClean="0"/>
              <a:t>Sensor networks </a:t>
            </a:r>
            <a:r>
              <a:rPr lang="en-US" sz="1800" dirty="0" smtClean="0">
                <a:solidFill>
                  <a:schemeClr val="accent2"/>
                </a:solidFill>
              </a:rPr>
              <a:t>[SenSys’07]</a:t>
            </a:r>
          </a:p>
          <a:p>
            <a:r>
              <a:rPr lang="en-US" sz="1800" dirty="0" smtClean="0"/>
              <a:t>Network composition </a:t>
            </a:r>
            <a:r>
              <a:rPr lang="en-US" sz="1800" dirty="0" smtClean="0">
                <a:solidFill>
                  <a:schemeClr val="accent2"/>
                </a:solidFill>
              </a:rPr>
              <a:t>[CoNEXT’08]</a:t>
            </a:r>
          </a:p>
          <a:p>
            <a:r>
              <a:rPr lang="en-US" sz="1800" dirty="0" smtClean="0"/>
              <a:t>Fault tolerant protocols </a:t>
            </a:r>
            <a:r>
              <a:rPr lang="en-US" sz="1800" dirty="0" smtClean="0">
                <a:solidFill>
                  <a:schemeClr val="accent2"/>
                </a:solidFill>
              </a:rPr>
              <a:t>[NSDI’08]</a:t>
            </a:r>
          </a:p>
          <a:p>
            <a:r>
              <a:rPr lang="en-US" sz="1800" dirty="0" smtClean="0"/>
              <a:t>Secure networks </a:t>
            </a:r>
            <a:r>
              <a:rPr lang="en-US" sz="1800" dirty="0" smtClean="0">
                <a:solidFill>
                  <a:srgbClr val="7030A0"/>
                </a:solidFill>
              </a:rPr>
              <a:t>[ICDE’09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0070C0"/>
                </a:solidFill>
              </a:rPr>
              <a:t>NDSS’10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7030A0"/>
                </a:solidFill>
              </a:rPr>
              <a:t>SIGMOD’10</a:t>
            </a:r>
            <a:r>
              <a:rPr lang="en-US" sz="1800" dirty="0" smtClean="0"/>
              <a:t>]</a:t>
            </a:r>
          </a:p>
          <a:p>
            <a:r>
              <a:rPr lang="en-US" sz="1800" dirty="0" smtClean="0"/>
              <a:t>Replication </a:t>
            </a:r>
            <a:r>
              <a:rPr lang="en-US" sz="1800" dirty="0" smtClean="0">
                <a:solidFill>
                  <a:schemeClr val="accent2"/>
                </a:solidFill>
              </a:rPr>
              <a:t>[NSDI’09]</a:t>
            </a:r>
          </a:p>
          <a:p>
            <a:r>
              <a:rPr lang="en-US" sz="1800" dirty="0" smtClean="0"/>
              <a:t>Hybrid wireless routing </a:t>
            </a:r>
            <a:r>
              <a:rPr lang="en-US" sz="1800" dirty="0" smtClean="0">
                <a:solidFill>
                  <a:schemeClr val="accent2"/>
                </a:solidFill>
              </a:rPr>
              <a:t>[ICNP’09]</a:t>
            </a:r>
            <a:r>
              <a:rPr lang="en-US" sz="1800" dirty="0" smtClean="0"/>
              <a:t>, channel selection </a:t>
            </a:r>
            <a:r>
              <a:rPr lang="en-US" sz="1800" dirty="0" smtClean="0">
                <a:solidFill>
                  <a:schemeClr val="accent2"/>
                </a:solidFill>
              </a:rPr>
              <a:t>[PRESTO’10]</a:t>
            </a:r>
          </a:p>
          <a:p>
            <a:r>
              <a:rPr lang="en-US" sz="1800" dirty="0" smtClean="0"/>
              <a:t>Formal network verification [</a:t>
            </a:r>
            <a:r>
              <a:rPr lang="en-US" sz="1800" dirty="0" smtClean="0">
                <a:solidFill>
                  <a:schemeClr val="accent2"/>
                </a:solidFill>
              </a:rPr>
              <a:t>HotNets’09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chemeClr val="accent2"/>
                </a:solidFill>
              </a:rPr>
              <a:t>SIGCOMM’11 demo</a:t>
            </a:r>
            <a:r>
              <a:rPr lang="en-US" sz="1800" dirty="0" smtClean="0"/>
              <a:t>]</a:t>
            </a:r>
          </a:p>
          <a:p>
            <a:r>
              <a:rPr lang="en-US" sz="1800" dirty="0" smtClean="0"/>
              <a:t>Network provenance [</a:t>
            </a:r>
            <a:r>
              <a:rPr lang="en-US" sz="1800" dirty="0" smtClean="0">
                <a:solidFill>
                  <a:srgbClr val="7030A0"/>
                </a:solidFill>
              </a:rPr>
              <a:t>SIGMOD’10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7030A0"/>
                </a:solidFill>
              </a:rPr>
              <a:t>SIGMOD’11 demo</a:t>
            </a:r>
            <a:r>
              <a:rPr lang="en-US" sz="1800" dirty="0" smtClean="0"/>
              <a:t>]</a:t>
            </a:r>
          </a:p>
          <a:p>
            <a:r>
              <a:rPr lang="en-US" sz="1800" dirty="0" smtClean="0"/>
              <a:t>Cloud programming </a:t>
            </a:r>
            <a:r>
              <a:rPr lang="en-US" sz="1800" dirty="0" smtClean="0">
                <a:solidFill>
                  <a:srgbClr val="FF00FF"/>
                </a:solidFill>
              </a:rPr>
              <a:t>[</a:t>
            </a:r>
            <a:r>
              <a:rPr lang="en-US" sz="1800" dirty="0" err="1" smtClean="0">
                <a:solidFill>
                  <a:srgbClr val="FF00FF"/>
                </a:solidFill>
              </a:rPr>
              <a:t>Eurosys</a:t>
            </a:r>
            <a:r>
              <a:rPr lang="en-US" sz="1800" dirty="0" smtClean="0">
                <a:solidFill>
                  <a:srgbClr val="FF00FF"/>
                </a:solidFill>
              </a:rPr>
              <a:t> ‘10]</a:t>
            </a:r>
            <a:r>
              <a:rPr lang="en-US" sz="1800" dirty="0" smtClean="0"/>
              <a:t>, Cloud testing (</a:t>
            </a:r>
            <a:r>
              <a:rPr lang="en-US" sz="1800" dirty="0" smtClean="0">
                <a:solidFill>
                  <a:schemeClr val="accent2"/>
                </a:solidFill>
              </a:rPr>
              <a:t>NSDI’11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… &lt;More to come&gt;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07033" y="1888177"/>
            <a:ext cx="2315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Databases (5)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8808" y="2242452"/>
            <a:ext cx="241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Networking (11)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0583" y="3033476"/>
            <a:ext cx="241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</a:rPr>
              <a:t>Systems (2)</a:t>
            </a: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6732" y="2651480"/>
            <a:ext cx="241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Security (1)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88282" y="1828801"/>
            <a:ext cx="2517568" cy="17575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Open-source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511968"/>
            <a:ext cx="8113296" cy="503321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P2 declarative networking system </a:t>
            </a:r>
          </a:p>
          <a:p>
            <a:pPr lvl="1"/>
            <a:r>
              <a:rPr lang="en-US" sz="2100" dirty="0" smtClean="0"/>
              <a:t>The “original” system</a:t>
            </a:r>
          </a:p>
          <a:p>
            <a:pPr lvl="1"/>
            <a:r>
              <a:rPr lang="en-US" sz="2100" dirty="0" smtClean="0"/>
              <a:t>Based on modifications to the Click modular router.</a:t>
            </a:r>
          </a:p>
          <a:p>
            <a:pPr lvl="1"/>
            <a:r>
              <a:rPr lang="en-US" sz="2100" dirty="0" smtClean="0">
                <a:hlinkClick r:id="rId2"/>
              </a:rPr>
              <a:t>http://p2.cs.berkeley.edu</a:t>
            </a:r>
            <a:endParaRPr lang="en-US" sz="21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RapidNet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Integrated with network simulator 3 (ns-3), ORBIT wireless </a:t>
            </a:r>
            <a:r>
              <a:rPr lang="en-US" sz="2000" dirty="0" err="1" smtClean="0"/>
              <a:t>testbed</a:t>
            </a:r>
            <a:r>
              <a:rPr lang="en-US" sz="2000" dirty="0" smtClean="0"/>
              <a:t>, and </a:t>
            </a:r>
            <a:r>
              <a:rPr lang="en-US" sz="2000" dirty="0" err="1" smtClean="0"/>
              <a:t>PlanetLab</a:t>
            </a:r>
            <a:r>
              <a:rPr lang="en-US" sz="2000" dirty="0" smtClean="0"/>
              <a:t> </a:t>
            </a:r>
            <a:r>
              <a:rPr lang="en-US" sz="2000" dirty="0" err="1" smtClean="0"/>
              <a:t>testbed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Security and provenance extensions.</a:t>
            </a:r>
          </a:p>
          <a:p>
            <a:pPr lvl="1"/>
            <a:r>
              <a:rPr lang="en-US" sz="2000" dirty="0" smtClean="0"/>
              <a:t>Demonstrations at SIGCOMM’09, SIGCOMM’11, and </a:t>
            </a:r>
            <a:r>
              <a:rPr lang="en-US" sz="2000" dirty="0" smtClean="0">
                <a:solidFill>
                  <a:srgbClr val="FF0000"/>
                </a:solidFill>
              </a:rPr>
              <a:t>SIGMOD’11</a:t>
            </a:r>
          </a:p>
          <a:p>
            <a:pPr lvl="1"/>
            <a:r>
              <a:rPr lang="en-US" sz="2000" dirty="0" smtClean="0">
                <a:hlinkClick r:id="rId3"/>
              </a:rPr>
              <a:t>http://netdb.cis.upenn.edu/rapidnet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BOOM – Berkeley Orders of Magnitude</a:t>
            </a:r>
          </a:p>
          <a:p>
            <a:pPr lvl="1"/>
            <a:r>
              <a:rPr lang="en-US" sz="2000" dirty="0" smtClean="0"/>
              <a:t>BLOOM (DSL in Ruby, uses </a:t>
            </a:r>
            <a:r>
              <a:rPr lang="en-US" sz="2000" dirty="0" err="1" smtClean="0"/>
              <a:t>Dedalus</a:t>
            </a:r>
            <a:r>
              <a:rPr lang="en-US" sz="2000" dirty="0" smtClean="0"/>
              <a:t>, a temporal logic programming language as its formal basis).</a:t>
            </a:r>
          </a:p>
          <a:p>
            <a:pPr lvl="1"/>
            <a:r>
              <a:rPr lang="en-US" sz="2000" dirty="0" smtClean="0">
                <a:hlinkClick r:id="rId4"/>
              </a:rPr>
              <a:t>http://boom.cs.berkeley.edu/</a:t>
            </a:r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457200" y="1676399"/>
            <a:ext cx="8458200" cy="152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Monotype Sorts" pitchFamily="2" charset="2"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4573851" y="2688606"/>
            <a:ext cx="4505326" cy="366713"/>
            <a:chOff x="4573851" y="2688606"/>
            <a:chExt cx="4505326" cy="366713"/>
          </a:xfrm>
        </p:grpSpPr>
        <p:sp>
          <p:nvSpPr>
            <p:cNvPr id="790641" name="Line 113"/>
            <p:cNvSpPr>
              <a:spLocks noChangeShapeType="1"/>
            </p:cNvSpPr>
            <p:nvPr/>
          </p:nvSpPr>
          <p:spPr bwMode="auto">
            <a:xfrm flipH="1">
              <a:off x="4573851" y="2869890"/>
              <a:ext cx="4714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0642" name="Text Box 114"/>
            <p:cNvSpPr txBox="1">
              <a:spLocks noChangeArrowheads="1"/>
            </p:cNvSpPr>
            <p:nvPr/>
          </p:nvSpPr>
          <p:spPr bwMode="auto">
            <a:xfrm>
              <a:off x="5080264" y="2688606"/>
              <a:ext cx="39989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dirty="0">
                  <a:solidFill>
                    <a:srgbClr val="003300"/>
                  </a:solidFill>
                </a:rPr>
                <a:t>All-Pairs </a:t>
              </a:r>
              <a:r>
                <a:rPr lang="en-US" sz="1800" dirty="0" err="1">
                  <a:solidFill>
                    <a:srgbClr val="003300"/>
                  </a:solidFill>
                </a:rPr>
                <a:t>Reachability</a:t>
              </a:r>
              <a:endParaRPr lang="en-US" sz="1800" dirty="0">
                <a:solidFill>
                  <a:srgbClr val="003300"/>
                </a:solidFill>
              </a:endParaRPr>
            </a:p>
          </p:txBody>
        </p:sp>
      </p:grpSp>
      <p:sp>
        <p:nvSpPr>
          <p:cNvPr id="790530" name="Rectangle 2"/>
          <p:cNvSpPr>
            <a:spLocks noChangeArrowheads="1"/>
          </p:cNvSpPr>
          <p:nvPr/>
        </p:nvSpPr>
        <p:spPr bwMode="auto">
          <a:xfrm>
            <a:off x="565150" y="1787524"/>
            <a:ext cx="85788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 dirty="0"/>
              <a:t> R1: </a:t>
            </a:r>
            <a:r>
              <a:rPr lang="en-US" sz="2000" b="0" dirty="0">
                <a:solidFill>
                  <a:srgbClr val="FF0000"/>
                </a:solidFill>
              </a:rPr>
              <a:t>reachable(@S,D)</a:t>
            </a:r>
            <a:r>
              <a:rPr lang="en-US" sz="2000" b="0" dirty="0"/>
              <a:t> </a:t>
            </a:r>
            <a:r>
              <a:rPr lang="en-US" sz="2000" dirty="0" smtClean="0">
                <a:sym typeface="Symbol" pitchFamily="18" charset="2"/>
              </a:rPr>
              <a:t>&lt;-</a:t>
            </a:r>
            <a:r>
              <a:rPr lang="en-US" sz="2000" b="0" dirty="0" smtClean="0"/>
              <a:t> </a:t>
            </a:r>
            <a:r>
              <a:rPr lang="en-US" sz="2000" b="0" dirty="0">
                <a:solidFill>
                  <a:srgbClr val="006600"/>
                </a:solidFill>
              </a:rPr>
              <a:t>link(@S,D)</a:t>
            </a:r>
          </a:p>
          <a:p>
            <a:pPr algn="l">
              <a:spcBef>
                <a:spcPct val="50000"/>
              </a:spcBef>
            </a:pPr>
            <a:r>
              <a:rPr lang="en-US" sz="2000" b="0" dirty="0"/>
              <a:t> R2: </a:t>
            </a:r>
            <a:r>
              <a:rPr lang="en-US" sz="2000" b="0" dirty="0">
                <a:solidFill>
                  <a:srgbClr val="FF0000"/>
                </a:solidFill>
              </a:rPr>
              <a:t>reachable(@S,D)</a:t>
            </a:r>
            <a:r>
              <a:rPr lang="en-US" sz="2000" b="0" dirty="0"/>
              <a:t> </a:t>
            </a:r>
            <a:r>
              <a:rPr lang="en-US" sz="2000" dirty="0" smtClean="0">
                <a:sym typeface="Symbol" pitchFamily="18" charset="2"/>
              </a:rPr>
              <a:t>&lt;-</a:t>
            </a:r>
            <a:r>
              <a:rPr lang="en-US" sz="2000" b="0" dirty="0" smtClean="0"/>
              <a:t> </a:t>
            </a:r>
            <a:r>
              <a:rPr lang="en-US" sz="2000" b="0" dirty="0">
                <a:solidFill>
                  <a:srgbClr val="006600"/>
                </a:solidFill>
              </a:rPr>
              <a:t>link(@S,Z)</a:t>
            </a:r>
            <a:r>
              <a:rPr lang="en-US" sz="2000" b="0" dirty="0"/>
              <a:t>, </a:t>
            </a:r>
            <a:r>
              <a:rPr lang="en-US" sz="2000" b="0" dirty="0">
                <a:solidFill>
                  <a:srgbClr val="FF0000"/>
                </a:solidFill>
              </a:rPr>
              <a:t>reachable(@Z,D)</a:t>
            </a:r>
            <a:r>
              <a:rPr lang="en-US" sz="2000" b="0" dirty="0"/>
              <a:t> 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Network Datalog</a:t>
            </a:r>
          </a:p>
        </p:txBody>
      </p:sp>
      <p:sp>
        <p:nvSpPr>
          <p:cNvPr id="790532" name="Rectangle 4"/>
          <p:cNvSpPr>
            <a:spLocks noChangeArrowheads="1"/>
          </p:cNvSpPr>
          <p:nvPr/>
        </p:nvSpPr>
        <p:spPr bwMode="auto">
          <a:xfrm>
            <a:off x="631825" y="2617787"/>
            <a:ext cx="3983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 smtClean="0"/>
              <a:t>query _(@M,N) &lt;- </a:t>
            </a:r>
            <a:r>
              <a:rPr lang="en-US" sz="2000" b="0" dirty="0" smtClean="0">
                <a:solidFill>
                  <a:srgbClr val="FF0000"/>
                </a:solidFill>
              </a:rPr>
              <a:t>reachable</a:t>
            </a:r>
            <a:r>
              <a:rPr lang="en-US" sz="2000" b="0" dirty="0">
                <a:solidFill>
                  <a:srgbClr val="FF0000"/>
                </a:solidFill>
              </a:rPr>
              <a:t>(@</a:t>
            </a:r>
            <a:r>
              <a:rPr lang="en-US" sz="2000" dirty="0">
                <a:solidFill>
                  <a:srgbClr val="FF0000"/>
                </a:solidFill>
              </a:rPr>
              <a:t>M</a:t>
            </a:r>
            <a:r>
              <a:rPr lang="en-US" sz="2000" b="0" dirty="0">
                <a:solidFill>
                  <a:srgbClr val="FF0000"/>
                </a:solidFill>
              </a:rPr>
              <a:t>,N)</a:t>
            </a:r>
            <a:r>
              <a:rPr lang="en-US" sz="2400" dirty="0"/>
              <a:t> </a:t>
            </a:r>
          </a:p>
        </p:txBody>
      </p:sp>
      <p:graphicFrame>
        <p:nvGraphicFramePr>
          <p:cNvPr id="790769" name="Group 241"/>
          <p:cNvGraphicFramePr>
            <a:graphicFrameLocks noGrp="1"/>
          </p:cNvGraphicFramePr>
          <p:nvPr/>
        </p:nvGraphicFramePr>
        <p:xfrm>
          <a:off x="2265363" y="5389562"/>
          <a:ext cx="779462" cy="12192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0557" name="Text Box 29"/>
          <p:cNvSpPr txBox="1">
            <a:spLocks noChangeArrowheads="1"/>
          </p:cNvSpPr>
          <p:nvPr/>
        </p:nvSpPr>
        <p:spPr bwMode="auto">
          <a:xfrm>
            <a:off x="2062163" y="5008562"/>
            <a:ext cx="1231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rgbClr val="FF0000"/>
                </a:solidFill>
              </a:rPr>
              <a:t>reachable</a:t>
            </a:r>
          </a:p>
        </p:txBody>
      </p:sp>
      <p:sp>
        <p:nvSpPr>
          <p:cNvPr id="790558" name="Text Box 30"/>
          <p:cNvSpPr txBox="1">
            <a:spLocks noChangeArrowheads="1"/>
          </p:cNvSpPr>
          <p:nvPr/>
        </p:nvSpPr>
        <p:spPr bwMode="auto">
          <a:xfrm>
            <a:off x="431800" y="5313362"/>
            <a:ext cx="187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Output table:</a:t>
            </a:r>
            <a:endParaRPr lang="en-US" sz="1800">
              <a:solidFill>
                <a:srgbClr val="06C606"/>
              </a:solidFill>
            </a:endParaRPr>
          </a:p>
        </p:txBody>
      </p:sp>
      <p:sp>
        <p:nvSpPr>
          <p:cNvPr id="790586" name="Text Box 58"/>
          <p:cNvSpPr txBox="1">
            <a:spLocks noChangeArrowheads="1"/>
          </p:cNvSpPr>
          <p:nvPr/>
        </p:nvSpPr>
        <p:spPr bwMode="auto">
          <a:xfrm>
            <a:off x="431800" y="3636962"/>
            <a:ext cx="155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008000"/>
                </a:solidFill>
              </a:rPr>
              <a:t>Input table:</a:t>
            </a:r>
          </a:p>
        </p:txBody>
      </p:sp>
      <p:sp>
        <p:nvSpPr>
          <p:cNvPr id="790623" name="Oval 95"/>
          <p:cNvSpPr>
            <a:spLocks noChangeArrowheads="1"/>
          </p:cNvSpPr>
          <p:nvPr/>
        </p:nvSpPr>
        <p:spPr bwMode="auto">
          <a:xfrm>
            <a:off x="3067050" y="2244724"/>
            <a:ext cx="1200150" cy="439738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0625" name="Oval 97"/>
          <p:cNvSpPr>
            <a:spLocks noChangeArrowheads="1"/>
          </p:cNvSpPr>
          <p:nvPr/>
        </p:nvSpPr>
        <p:spPr bwMode="auto">
          <a:xfrm>
            <a:off x="3048000" y="1793874"/>
            <a:ext cx="1295400" cy="393700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0639" name="Rectangle 111"/>
          <p:cNvSpPr>
            <a:spLocks noChangeArrowheads="1"/>
          </p:cNvSpPr>
          <p:nvPr/>
        </p:nvSpPr>
        <p:spPr bwMode="auto">
          <a:xfrm>
            <a:off x="3148013" y="5576887"/>
            <a:ext cx="3465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/>
              <a:t> </a:t>
            </a:r>
            <a:r>
              <a:rPr lang="en-US" sz="2000" b="0"/>
              <a:t>Query: </a:t>
            </a:r>
            <a:r>
              <a:rPr lang="en-US" sz="2000" b="0">
                <a:solidFill>
                  <a:srgbClr val="FF0000"/>
                </a:solidFill>
              </a:rPr>
              <a:t>reachable(@a,N)</a:t>
            </a:r>
            <a:r>
              <a:rPr lang="en-US" sz="2400"/>
              <a:t> </a:t>
            </a:r>
          </a:p>
        </p:txBody>
      </p:sp>
      <p:graphicFrame>
        <p:nvGraphicFramePr>
          <p:cNvPr id="790761" name="Group 233"/>
          <p:cNvGraphicFramePr>
            <a:graphicFrameLocks noGrp="1"/>
          </p:cNvGraphicFramePr>
          <p:nvPr/>
        </p:nvGraphicFramePr>
        <p:xfrm>
          <a:off x="5961063" y="3517899"/>
          <a:ext cx="779462" cy="9144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0667" name="Text Box 139"/>
          <p:cNvSpPr txBox="1">
            <a:spLocks noChangeArrowheads="1"/>
          </p:cNvSpPr>
          <p:nvPr/>
        </p:nvSpPr>
        <p:spPr bwMode="auto">
          <a:xfrm>
            <a:off x="6075363" y="3200399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rgbClr val="008000"/>
                </a:solidFill>
              </a:rPr>
              <a:t>link</a:t>
            </a:r>
          </a:p>
        </p:txBody>
      </p:sp>
      <p:graphicFrame>
        <p:nvGraphicFramePr>
          <p:cNvPr id="790759" name="Group 231"/>
          <p:cNvGraphicFramePr>
            <a:graphicFrameLocks noGrp="1"/>
          </p:cNvGraphicFramePr>
          <p:nvPr/>
        </p:nvGraphicFramePr>
        <p:xfrm>
          <a:off x="4068763" y="3517899"/>
          <a:ext cx="779462" cy="9144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0682" name="Text Box 154"/>
          <p:cNvSpPr txBox="1">
            <a:spLocks noChangeArrowheads="1"/>
          </p:cNvSpPr>
          <p:nvPr/>
        </p:nvSpPr>
        <p:spPr bwMode="auto">
          <a:xfrm>
            <a:off x="4246563" y="3200399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rgbClr val="008000"/>
                </a:solidFill>
              </a:rPr>
              <a:t>link</a:t>
            </a:r>
          </a:p>
        </p:txBody>
      </p:sp>
      <p:graphicFrame>
        <p:nvGraphicFramePr>
          <p:cNvPr id="790757" name="Group 229"/>
          <p:cNvGraphicFramePr>
            <a:graphicFrameLocks noGrp="1"/>
          </p:cNvGraphicFramePr>
          <p:nvPr/>
        </p:nvGraphicFramePr>
        <p:xfrm>
          <a:off x="2176463" y="3530599"/>
          <a:ext cx="784225" cy="609600"/>
        </p:xfrm>
        <a:graphic>
          <a:graphicData uri="http://schemas.openxmlformats.org/drawingml/2006/table">
            <a:tbl>
              <a:tblPr/>
              <a:tblGrid>
                <a:gridCol w="460375"/>
                <a:gridCol w="323850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0694" name="Text Box 166"/>
          <p:cNvSpPr txBox="1">
            <a:spLocks noChangeArrowheads="1"/>
          </p:cNvSpPr>
          <p:nvPr/>
        </p:nvSpPr>
        <p:spPr bwMode="auto">
          <a:xfrm>
            <a:off x="2354263" y="3200399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rgbClr val="008000"/>
                </a:solidFill>
              </a:rPr>
              <a:t>link</a:t>
            </a:r>
          </a:p>
        </p:txBody>
      </p:sp>
      <p:graphicFrame>
        <p:nvGraphicFramePr>
          <p:cNvPr id="790763" name="Group 235"/>
          <p:cNvGraphicFramePr>
            <a:graphicFrameLocks noGrp="1"/>
          </p:cNvGraphicFramePr>
          <p:nvPr/>
        </p:nvGraphicFramePr>
        <p:xfrm>
          <a:off x="7700963" y="3594099"/>
          <a:ext cx="779462" cy="6096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0706" name="Text Box 178"/>
          <p:cNvSpPr txBox="1">
            <a:spLocks noChangeArrowheads="1"/>
          </p:cNvSpPr>
          <p:nvPr/>
        </p:nvSpPr>
        <p:spPr bwMode="auto">
          <a:xfrm>
            <a:off x="7827963" y="3276599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rgbClr val="008000"/>
                </a:solidFill>
              </a:rPr>
              <a:t>link</a:t>
            </a:r>
          </a:p>
        </p:txBody>
      </p:sp>
      <p:sp>
        <p:nvSpPr>
          <p:cNvPr id="790740" name="Oval 212"/>
          <p:cNvSpPr>
            <a:spLocks noChangeArrowheads="1"/>
          </p:cNvSpPr>
          <p:nvPr/>
        </p:nvSpPr>
        <p:spPr bwMode="auto">
          <a:xfrm>
            <a:off x="4178300" y="4522787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/>
              <a:t>b</a:t>
            </a:r>
          </a:p>
        </p:txBody>
      </p:sp>
      <p:sp>
        <p:nvSpPr>
          <p:cNvPr id="790741" name="Oval 213"/>
          <p:cNvSpPr>
            <a:spLocks noChangeArrowheads="1"/>
          </p:cNvSpPr>
          <p:nvPr/>
        </p:nvSpPr>
        <p:spPr bwMode="auto">
          <a:xfrm>
            <a:off x="7835900" y="4522787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/>
              <a:t>d</a:t>
            </a:r>
          </a:p>
        </p:txBody>
      </p:sp>
      <p:sp>
        <p:nvSpPr>
          <p:cNvPr id="790742" name="Oval 214"/>
          <p:cNvSpPr>
            <a:spLocks noChangeArrowheads="1"/>
          </p:cNvSpPr>
          <p:nvPr/>
        </p:nvSpPr>
        <p:spPr bwMode="auto">
          <a:xfrm>
            <a:off x="6108700" y="4522787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/>
              <a:t>c</a:t>
            </a:r>
          </a:p>
        </p:txBody>
      </p:sp>
      <p:sp>
        <p:nvSpPr>
          <p:cNvPr id="790743" name="Oval 215"/>
          <p:cNvSpPr>
            <a:spLocks noChangeArrowheads="1"/>
          </p:cNvSpPr>
          <p:nvPr/>
        </p:nvSpPr>
        <p:spPr bwMode="auto">
          <a:xfrm>
            <a:off x="2320925" y="4524374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/>
              <a:t>a</a:t>
            </a:r>
          </a:p>
        </p:txBody>
      </p:sp>
      <p:cxnSp>
        <p:nvCxnSpPr>
          <p:cNvPr id="790744" name="AutoShape 216"/>
          <p:cNvCxnSpPr>
            <a:cxnSpLocks noChangeShapeType="1"/>
          </p:cNvCxnSpPr>
          <p:nvPr/>
        </p:nvCxnSpPr>
        <p:spPr bwMode="auto">
          <a:xfrm>
            <a:off x="6692900" y="4802187"/>
            <a:ext cx="113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90745" name="AutoShape 217"/>
          <p:cNvCxnSpPr>
            <a:cxnSpLocks noChangeShapeType="1"/>
          </p:cNvCxnSpPr>
          <p:nvPr/>
        </p:nvCxnSpPr>
        <p:spPr bwMode="auto">
          <a:xfrm>
            <a:off x="2879725" y="4789487"/>
            <a:ext cx="1289050" cy="12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90746" name="AutoShape 218"/>
          <p:cNvCxnSpPr>
            <a:cxnSpLocks noChangeShapeType="1"/>
          </p:cNvCxnSpPr>
          <p:nvPr/>
        </p:nvCxnSpPr>
        <p:spPr bwMode="auto">
          <a:xfrm>
            <a:off x="4746625" y="4802187"/>
            <a:ext cx="13525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graphicFrame>
        <p:nvGraphicFramePr>
          <p:cNvPr id="790775" name="Group 247"/>
          <p:cNvGraphicFramePr>
            <a:graphicFrameLocks noGrp="1"/>
          </p:cNvGraphicFramePr>
          <p:nvPr/>
        </p:nvGraphicFramePr>
        <p:xfrm>
          <a:off x="4106863" y="5391149"/>
          <a:ext cx="779462" cy="12192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0792" name="Text Box 264"/>
          <p:cNvSpPr txBox="1">
            <a:spLocks noChangeArrowheads="1"/>
          </p:cNvSpPr>
          <p:nvPr/>
        </p:nvSpPr>
        <p:spPr bwMode="auto">
          <a:xfrm>
            <a:off x="3903663" y="5011737"/>
            <a:ext cx="1231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rgbClr val="FF0000"/>
                </a:solidFill>
              </a:rPr>
              <a:t>reachable</a:t>
            </a:r>
          </a:p>
        </p:txBody>
      </p:sp>
      <p:graphicFrame>
        <p:nvGraphicFramePr>
          <p:cNvPr id="790793" name="Group 265"/>
          <p:cNvGraphicFramePr>
            <a:graphicFrameLocks noGrp="1"/>
          </p:cNvGraphicFramePr>
          <p:nvPr/>
        </p:nvGraphicFramePr>
        <p:xfrm>
          <a:off x="6011863" y="5403849"/>
          <a:ext cx="779462" cy="12192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0810" name="Text Box 282"/>
          <p:cNvSpPr txBox="1">
            <a:spLocks noChangeArrowheads="1"/>
          </p:cNvSpPr>
          <p:nvPr/>
        </p:nvSpPr>
        <p:spPr bwMode="auto">
          <a:xfrm>
            <a:off x="5808663" y="5011737"/>
            <a:ext cx="1231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rgbClr val="FF0000"/>
                </a:solidFill>
              </a:rPr>
              <a:t>reachable</a:t>
            </a:r>
          </a:p>
        </p:txBody>
      </p:sp>
      <p:graphicFrame>
        <p:nvGraphicFramePr>
          <p:cNvPr id="790811" name="Group 283"/>
          <p:cNvGraphicFramePr>
            <a:graphicFrameLocks noGrp="1"/>
          </p:cNvGraphicFramePr>
          <p:nvPr/>
        </p:nvGraphicFramePr>
        <p:xfrm>
          <a:off x="7713663" y="5403849"/>
          <a:ext cx="779462" cy="12192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0828" name="Text Box 300"/>
          <p:cNvSpPr txBox="1">
            <a:spLocks noChangeArrowheads="1"/>
          </p:cNvSpPr>
          <p:nvPr/>
        </p:nvSpPr>
        <p:spPr bwMode="auto">
          <a:xfrm>
            <a:off x="7510463" y="5011737"/>
            <a:ext cx="1231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rgbClr val="FF0000"/>
                </a:solidFill>
              </a:rPr>
              <a:t>reachable</a:t>
            </a:r>
          </a:p>
        </p:txBody>
      </p:sp>
      <p:sp>
        <p:nvSpPr>
          <p:cNvPr id="790829" name="AutoShape 301"/>
          <p:cNvSpPr>
            <a:spLocks/>
          </p:cNvSpPr>
          <p:nvPr/>
        </p:nvSpPr>
        <p:spPr bwMode="auto">
          <a:xfrm>
            <a:off x="3155950" y="5111749"/>
            <a:ext cx="117475" cy="1479550"/>
          </a:xfrm>
          <a:prstGeom prst="rightBrace">
            <a:avLst>
              <a:gd name="adj1" fmla="val 10495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04"/>
          <p:cNvGrpSpPr>
            <a:grpSpLocks/>
          </p:cNvGrpSpPr>
          <p:nvPr/>
        </p:nvGrpSpPr>
        <p:grpSpPr bwMode="auto">
          <a:xfrm>
            <a:off x="3957637" y="1219200"/>
            <a:ext cx="3041650" cy="1047751"/>
            <a:chOff x="2718" y="698"/>
            <a:chExt cx="1916" cy="660"/>
          </a:xfrm>
        </p:grpSpPr>
        <p:sp>
          <p:nvSpPr>
            <p:cNvPr id="790637" name="Text Box 109"/>
            <p:cNvSpPr txBox="1">
              <a:spLocks noChangeArrowheads="1"/>
            </p:cNvSpPr>
            <p:nvPr/>
          </p:nvSpPr>
          <p:spPr bwMode="auto">
            <a:xfrm>
              <a:off x="2928" y="698"/>
              <a:ext cx="17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003300"/>
                  </a:solidFill>
                </a:rPr>
                <a:t>Location </a:t>
              </a:r>
              <a:r>
                <a:rPr lang="en-US" sz="1800" dirty="0" err="1">
                  <a:solidFill>
                    <a:srgbClr val="003300"/>
                  </a:solidFill>
                </a:rPr>
                <a:t>Specifier</a:t>
              </a:r>
              <a:r>
                <a:rPr lang="en-US" sz="1800" dirty="0">
                  <a:solidFill>
                    <a:srgbClr val="003300"/>
                  </a:solidFill>
                </a:rPr>
                <a:t> “@S”</a:t>
              </a:r>
            </a:p>
          </p:txBody>
        </p:sp>
        <p:sp>
          <p:nvSpPr>
            <p:cNvPr id="790635" name="Line 107"/>
            <p:cNvSpPr>
              <a:spLocks noChangeShapeType="1"/>
            </p:cNvSpPr>
            <p:nvPr/>
          </p:nvSpPr>
          <p:spPr bwMode="auto">
            <a:xfrm flipH="1">
              <a:off x="2718" y="938"/>
              <a:ext cx="546" cy="12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0831" name="Line 303"/>
            <p:cNvSpPr>
              <a:spLocks noChangeShapeType="1"/>
            </p:cNvSpPr>
            <p:nvPr/>
          </p:nvSpPr>
          <p:spPr bwMode="auto">
            <a:xfrm flipH="1">
              <a:off x="2737" y="938"/>
              <a:ext cx="863" cy="4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90833" name="Rectangle 305"/>
          <p:cNvSpPr>
            <a:spLocks noChangeArrowheads="1"/>
          </p:cNvSpPr>
          <p:nvPr/>
        </p:nvSpPr>
        <p:spPr bwMode="auto">
          <a:xfrm>
            <a:off x="641017" y="2618087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q</a:t>
            </a:r>
            <a:r>
              <a:rPr lang="en-US" sz="2000" b="0" dirty="0" smtClean="0"/>
              <a:t>uery _(@</a:t>
            </a:r>
            <a:r>
              <a:rPr lang="en-US" sz="2000" b="0" dirty="0" err="1" smtClean="0"/>
              <a:t>a,N</a:t>
            </a:r>
            <a:r>
              <a:rPr lang="en-US" sz="2000" b="0" dirty="0" smtClean="0"/>
              <a:t>) </a:t>
            </a:r>
            <a:r>
              <a:rPr lang="en-US" sz="2000" dirty="0" smtClean="0"/>
              <a:t>&lt;-</a:t>
            </a:r>
            <a:r>
              <a:rPr lang="en-US" sz="2000" b="0" dirty="0" smtClean="0"/>
              <a:t> </a:t>
            </a:r>
            <a:r>
              <a:rPr lang="en-US" sz="2000" b="0" dirty="0">
                <a:solidFill>
                  <a:srgbClr val="FF0000"/>
                </a:solidFill>
              </a:rPr>
              <a:t>reachable(@</a:t>
            </a:r>
            <a:r>
              <a:rPr lang="en-US" sz="2000" b="0" dirty="0" err="1">
                <a:solidFill>
                  <a:srgbClr val="FF0000"/>
                </a:solidFill>
              </a:rPr>
              <a:t>a,N</a:t>
            </a:r>
            <a:r>
              <a:rPr lang="en-US" sz="2000" b="0" dirty="0">
                <a:solidFill>
                  <a:srgbClr val="FF0000"/>
                </a:solidFill>
              </a:rPr>
              <a:t>)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3456" y="6356350"/>
            <a:ext cx="2133600" cy="365125"/>
          </a:xfrm>
        </p:spPr>
        <p:txBody>
          <a:bodyPr/>
          <a:lstStyle/>
          <a:p>
            <a:fld id="{BC47B9F5-FC35-42AA-A140-E7B0156FB307}" type="slidenum">
              <a:rPr lang="en-US" smtClean="0"/>
              <a:pPr/>
              <a:t>87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71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32" grpId="0"/>
      <p:bldP spid="790532" grpId="1"/>
      <p:bldP spid="790557" grpId="0"/>
      <p:bldP spid="790558" grpId="0"/>
      <p:bldP spid="790586" grpId="0"/>
      <p:bldP spid="790623" grpId="0" animBg="1"/>
      <p:bldP spid="790623" grpId="1" animBg="1"/>
      <p:bldP spid="790625" grpId="0" animBg="1"/>
      <p:bldP spid="790625" grpId="1" animBg="1"/>
      <p:bldP spid="790639" grpId="0"/>
      <p:bldP spid="790639" grpId="1"/>
      <p:bldP spid="790667" grpId="0"/>
      <p:bldP spid="790682" grpId="0"/>
      <p:bldP spid="790694" grpId="0"/>
      <p:bldP spid="790706" grpId="0"/>
      <p:bldP spid="790792" grpId="0"/>
      <p:bldP spid="790792" grpId="1"/>
      <p:bldP spid="790810" grpId="0"/>
      <p:bldP spid="790810" grpId="1"/>
      <p:bldP spid="790828" grpId="0"/>
      <p:bldP spid="790828" grpId="1"/>
      <p:bldP spid="790829" grpId="0" animBg="1"/>
      <p:bldP spid="79083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371600" y="2671249"/>
            <a:ext cx="6629400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Monotype Sorts" pitchFamily="2" charset="2"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2062"/>
            <a:ext cx="8229600" cy="1143000"/>
          </a:xfrm>
        </p:spPr>
        <p:txBody>
          <a:bodyPr/>
          <a:lstStyle/>
          <a:p>
            <a:r>
              <a:rPr lang="en-US"/>
              <a:t>Implicit Communication</a:t>
            </a:r>
          </a:p>
        </p:txBody>
      </p:sp>
      <p:sp>
        <p:nvSpPr>
          <p:cNvPr id="129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2071349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 networking language with no explicit communication</a:t>
            </a:r>
            <a:r>
              <a:rPr lang="en-US" sz="2400" dirty="0" smtClean="0"/>
              <a:t>: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293316" name="Rectangle 4"/>
          <p:cNvSpPr>
            <a:spLocks noChangeArrowheads="1"/>
          </p:cNvSpPr>
          <p:nvPr/>
        </p:nvSpPr>
        <p:spPr bwMode="auto">
          <a:xfrm>
            <a:off x="1382713" y="2680774"/>
            <a:ext cx="5708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b="0" dirty="0">
                <a:solidFill>
                  <a:srgbClr val="000000"/>
                </a:solidFill>
              </a:rPr>
              <a:t>R2: reachable(</a:t>
            </a:r>
            <a:r>
              <a:rPr lang="en-US" sz="2000" b="0" dirty="0">
                <a:solidFill>
                  <a:srgbClr val="FF0000"/>
                </a:solidFill>
              </a:rPr>
              <a:t>@S</a:t>
            </a:r>
            <a:r>
              <a:rPr lang="en-US" sz="2000" b="0" dirty="0">
                <a:solidFill>
                  <a:srgbClr val="000000"/>
                </a:solidFill>
              </a:rPr>
              <a:t>,D) </a:t>
            </a:r>
            <a:r>
              <a:rPr lang="en-US" sz="2000" dirty="0" smtClean="0">
                <a:solidFill>
                  <a:srgbClr val="000000"/>
                </a:solidFill>
                <a:sym typeface="Symbol" pitchFamily="18" charset="2"/>
              </a:rPr>
              <a:t>&lt;-</a:t>
            </a:r>
            <a:r>
              <a:rPr lang="en-US" sz="2000" b="0" dirty="0" smtClean="0">
                <a:solidFill>
                  <a:srgbClr val="000000"/>
                </a:solidFill>
              </a:rPr>
              <a:t> </a:t>
            </a:r>
            <a:r>
              <a:rPr lang="en-US" sz="2000" b="0" dirty="0">
                <a:solidFill>
                  <a:srgbClr val="000000"/>
                </a:solidFill>
              </a:rPr>
              <a:t>link(</a:t>
            </a:r>
            <a:r>
              <a:rPr lang="en-US" sz="2000" b="0" dirty="0">
                <a:solidFill>
                  <a:srgbClr val="FF0000"/>
                </a:solidFill>
              </a:rPr>
              <a:t>@S</a:t>
            </a:r>
            <a:r>
              <a:rPr lang="en-US" sz="2000" b="0" dirty="0">
                <a:solidFill>
                  <a:srgbClr val="000000"/>
                </a:solidFill>
              </a:rPr>
              <a:t>,Z), reachable(</a:t>
            </a:r>
            <a:r>
              <a:rPr lang="en-US" sz="2000" b="0" dirty="0">
                <a:solidFill>
                  <a:srgbClr val="FF0000"/>
                </a:solidFill>
              </a:rPr>
              <a:t>@Z</a:t>
            </a:r>
            <a:r>
              <a:rPr lang="en-US" sz="2000" b="0" dirty="0">
                <a:solidFill>
                  <a:srgbClr val="000000"/>
                </a:solidFill>
              </a:rPr>
              <a:t>,D)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93317" name="Text Box 5"/>
          <p:cNvSpPr txBox="1">
            <a:spLocks noChangeArrowheads="1"/>
          </p:cNvSpPr>
          <p:nvPr/>
        </p:nvSpPr>
        <p:spPr bwMode="auto">
          <a:xfrm>
            <a:off x="2362200" y="3252274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chemeClr val="tx2"/>
                </a:solidFill>
              </a:rPr>
              <a:t>Data placement </a:t>
            </a:r>
            <a:r>
              <a:rPr lang="en-US" sz="2000" b="0">
                <a:solidFill>
                  <a:schemeClr val="tx2"/>
                </a:solidFill>
                <a:sym typeface="Symbol" pitchFamily="18" charset="2"/>
              </a:rPr>
              <a:t>induces</a:t>
            </a:r>
            <a:r>
              <a:rPr lang="en-US" sz="2000" b="0">
                <a:solidFill>
                  <a:schemeClr val="tx2"/>
                </a:solidFill>
              </a:rPr>
              <a:t> communication</a:t>
            </a:r>
          </a:p>
        </p:txBody>
      </p:sp>
      <p:sp>
        <p:nvSpPr>
          <p:cNvPr id="1293318" name="Line 6"/>
          <p:cNvSpPr>
            <a:spLocks noChangeShapeType="1"/>
          </p:cNvSpPr>
          <p:nvPr/>
        </p:nvSpPr>
        <p:spPr bwMode="auto">
          <a:xfrm flipV="1">
            <a:off x="4495800" y="3074474"/>
            <a:ext cx="12700" cy="266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93319" name="Line 7"/>
          <p:cNvSpPr>
            <a:spLocks noChangeShapeType="1"/>
          </p:cNvSpPr>
          <p:nvPr/>
        </p:nvSpPr>
        <p:spPr bwMode="auto">
          <a:xfrm flipH="1" flipV="1">
            <a:off x="3124200" y="3049074"/>
            <a:ext cx="114300" cy="266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93320" name="Line 8"/>
          <p:cNvSpPr>
            <a:spLocks noChangeShapeType="1"/>
          </p:cNvSpPr>
          <p:nvPr/>
        </p:nvSpPr>
        <p:spPr bwMode="auto">
          <a:xfrm flipV="1">
            <a:off x="6197600" y="3049074"/>
            <a:ext cx="12700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88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3316" grpId="0"/>
      <p:bldP spid="1293317" grpId="0"/>
      <p:bldP spid="1293318" grpId="0" animBg="1"/>
      <p:bldP spid="1293319" grpId="0" animBg="1"/>
      <p:bldP spid="129332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en-US" dirty="0"/>
              <a:t>Path Vector Protocol Example</a:t>
            </a:r>
          </a:p>
        </p:txBody>
      </p:sp>
      <p:sp>
        <p:nvSpPr>
          <p:cNvPr id="1044540" name="Rectangle 60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901700" y="2017225"/>
            <a:ext cx="7454900" cy="4114800"/>
          </a:xfrm>
          <a:noFill/>
          <a:ln/>
        </p:spPr>
        <p:txBody>
          <a:bodyPr/>
          <a:lstStyle/>
          <a:p>
            <a:r>
              <a:rPr lang="en-US" sz="2400" dirty="0"/>
              <a:t>Advertisement: entire path to a destination</a:t>
            </a:r>
          </a:p>
          <a:p>
            <a:r>
              <a:rPr lang="en-US" sz="2400" dirty="0"/>
              <a:t>Each node receives advertisement, </a:t>
            </a:r>
            <a:r>
              <a:rPr lang="en-US" sz="2400" dirty="0" smtClean="0"/>
              <a:t>adds </a:t>
            </a:r>
            <a:r>
              <a:rPr lang="en-US" sz="2400" dirty="0"/>
              <a:t>itself to path and </a:t>
            </a:r>
            <a:r>
              <a:rPr lang="en-US" sz="2400" dirty="0" smtClean="0"/>
              <a:t>forwards </a:t>
            </a:r>
            <a:r>
              <a:rPr lang="en-US" sz="2400" dirty="0"/>
              <a:t>to neighbors</a:t>
            </a:r>
          </a:p>
        </p:txBody>
      </p:sp>
      <p:sp>
        <p:nvSpPr>
          <p:cNvPr id="1044498" name="Text Box 18"/>
          <p:cNvSpPr txBox="1">
            <a:spLocks noChangeArrowheads="1"/>
          </p:cNvSpPr>
          <p:nvPr/>
        </p:nvSpPr>
        <p:spPr bwMode="auto">
          <a:xfrm>
            <a:off x="5080000" y="3653938"/>
            <a:ext cx="165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path=[c,d]</a:t>
            </a:r>
          </a:p>
        </p:txBody>
      </p:sp>
      <p:sp>
        <p:nvSpPr>
          <p:cNvPr id="1044499" name="Text Box 19"/>
          <p:cNvSpPr txBox="1">
            <a:spLocks noChangeArrowheads="1"/>
          </p:cNvSpPr>
          <p:nvPr/>
        </p:nvSpPr>
        <p:spPr bwMode="auto">
          <a:xfrm>
            <a:off x="3225800" y="3653938"/>
            <a:ext cx="1816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path=[b</a:t>
            </a:r>
            <a:r>
              <a:rPr lang="en-US" sz="1800">
                <a:solidFill>
                  <a:srgbClr val="FF0000"/>
                </a:solidFill>
                <a:sym typeface="Symbol" pitchFamily="18" charset="2"/>
              </a:rPr>
              <a:t>,</a:t>
            </a:r>
            <a:r>
              <a:rPr lang="en-US" sz="1800">
                <a:solidFill>
                  <a:srgbClr val="FF0000"/>
                </a:solidFill>
              </a:rPr>
              <a:t>c</a:t>
            </a:r>
            <a:r>
              <a:rPr lang="en-US" sz="1800">
                <a:solidFill>
                  <a:srgbClr val="FF0000"/>
                </a:solidFill>
                <a:sym typeface="Symbol" pitchFamily="18" charset="2"/>
              </a:rPr>
              <a:t>,</a:t>
            </a:r>
            <a:r>
              <a:rPr lang="en-US" sz="1800">
                <a:solidFill>
                  <a:srgbClr val="FF0000"/>
                </a:solidFill>
              </a:rPr>
              <a:t>d]</a:t>
            </a:r>
          </a:p>
        </p:txBody>
      </p:sp>
      <p:sp>
        <p:nvSpPr>
          <p:cNvPr id="1044500" name="Text Box 20"/>
          <p:cNvSpPr txBox="1">
            <a:spLocks noChangeArrowheads="1"/>
          </p:cNvSpPr>
          <p:nvPr/>
        </p:nvSpPr>
        <p:spPr bwMode="auto">
          <a:xfrm>
            <a:off x="1130300" y="3653938"/>
            <a:ext cx="1892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path=[a</a:t>
            </a:r>
            <a:r>
              <a:rPr lang="en-US" sz="1800">
                <a:solidFill>
                  <a:srgbClr val="FF0000"/>
                </a:solidFill>
                <a:sym typeface="Symbol" pitchFamily="18" charset="2"/>
              </a:rPr>
              <a:t>,</a:t>
            </a:r>
            <a:r>
              <a:rPr lang="en-US" sz="1800">
                <a:solidFill>
                  <a:srgbClr val="FF0000"/>
                </a:solidFill>
              </a:rPr>
              <a:t>b,c,d]</a:t>
            </a:r>
          </a:p>
        </p:txBody>
      </p:sp>
      <p:sp>
        <p:nvSpPr>
          <p:cNvPr id="1044502" name="Text Box 22"/>
          <p:cNvSpPr txBox="1">
            <a:spLocks noChangeArrowheads="1"/>
          </p:cNvSpPr>
          <p:nvPr/>
        </p:nvSpPr>
        <p:spPr bwMode="auto">
          <a:xfrm>
            <a:off x="3873500" y="4836625"/>
            <a:ext cx="2197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c advertises [c,d]</a:t>
            </a:r>
          </a:p>
        </p:txBody>
      </p:sp>
      <p:sp>
        <p:nvSpPr>
          <p:cNvPr id="1044503" name="Text Box 23"/>
          <p:cNvSpPr txBox="1">
            <a:spLocks noChangeArrowheads="1"/>
          </p:cNvSpPr>
          <p:nvPr/>
        </p:nvSpPr>
        <p:spPr bwMode="auto">
          <a:xfrm>
            <a:off x="1816100" y="4836625"/>
            <a:ext cx="2400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b advertises [b,c,d]</a:t>
            </a:r>
          </a:p>
        </p:txBody>
      </p:sp>
      <p:sp>
        <p:nvSpPr>
          <p:cNvPr id="1044526" name="AutoShape 46"/>
          <p:cNvSpPr>
            <a:spLocks noChangeArrowheads="1"/>
          </p:cNvSpPr>
          <p:nvPr/>
        </p:nvSpPr>
        <p:spPr bwMode="auto">
          <a:xfrm rot="10800000">
            <a:off x="4038600" y="4598500"/>
            <a:ext cx="1701800" cy="241300"/>
          </a:xfrm>
          <a:prstGeom prst="curvedDownArrow">
            <a:avLst>
              <a:gd name="adj1" fmla="val 141053"/>
              <a:gd name="adj2" fmla="val 282105"/>
              <a:gd name="adj3" fmla="val 3333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27" name="AutoShape 47"/>
          <p:cNvSpPr>
            <a:spLocks noChangeArrowheads="1"/>
          </p:cNvSpPr>
          <p:nvPr/>
        </p:nvSpPr>
        <p:spPr bwMode="auto">
          <a:xfrm rot="10800000">
            <a:off x="2095500" y="4611200"/>
            <a:ext cx="1701800" cy="241300"/>
          </a:xfrm>
          <a:prstGeom prst="curvedDownArrow">
            <a:avLst>
              <a:gd name="adj1" fmla="val 141053"/>
              <a:gd name="adj2" fmla="val 282105"/>
              <a:gd name="adj3" fmla="val 3333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722" name="Oval 242"/>
          <p:cNvSpPr>
            <a:spLocks noChangeArrowheads="1"/>
          </p:cNvSpPr>
          <p:nvPr/>
        </p:nvSpPr>
        <p:spPr bwMode="auto">
          <a:xfrm>
            <a:off x="3670300" y="4022238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/>
              <a:t>b</a:t>
            </a:r>
          </a:p>
        </p:txBody>
      </p:sp>
      <p:sp>
        <p:nvSpPr>
          <p:cNvPr id="1044723" name="Oval 243"/>
          <p:cNvSpPr>
            <a:spLocks noChangeArrowheads="1"/>
          </p:cNvSpPr>
          <p:nvPr/>
        </p:nvSpPr>
        <p:spPr bwMode="auto">
          <a:xfrm>
            <a:off x="7327900" y="4022238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/>
              <a:t>d</a:t>
            </a:r>
          </a:p>
        </p:txBody>
      </p:sp>
      <p:sp>
        <p:nvSpPr>
          <p:cNvPr id="1044724" name="Oval 244"/>
          <p:cNvSpPr>
            <a:spLocks noChangeArrowheads="1"/>
          </p:cNvSpPr>
          <p:nvPr/>
        </p:nvSpPr>
        <p:spPr bwMode="auto">
          <a:xfrm>
            <a:off x="5600700" y="4022238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/>
              <a:t>c</a:t>
            </a:r>
          </a:p>
        </p:txBody>
      </p:sp>
      <p:sp>
        <p:nvSpPr>
          <p:cNvPr id="1044725" name="Oval 245"/>
          <p:cNvSpPr>
            <a:spLocks noChangeArrowheads="1"/>
          </p:cNvSpPr>
          <p:nvPr/>
        </p:nvSpPr>
        <p:spPr bwMode="auto">
          <a:xfrm>
            <a:off x="1812925" y="4022238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/>
              <a:t>a</a:t>
            </a:r>
          </a:p>
        </p:txBody>
      </p:sp>
      <p:cxnSp>
        <p:nvCxnSpPr>
          <p:cNvPr id="1044726" name="AutoShape 246"/>
          <p:cNvCxnSpPr>
            <a:cxnSpLocks noChangeShapeType="1"/>
          </p:cNvCxnSpPr>
          <p:nvPr/>
        </p:nvCxnSpPr>
        <p:spPr bwMode="auto">
          <a:xfrm>
            <a:off x="6184900" y="4304813"/>
            <a:ext cx="113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44727" name="AutoShape 247"/>
          <p:cNvCxnSpPr>
            <a:cxnSpLocks noChangeShapeType="1"/>
          </p:cNvCxnSpPr>
          <p:nvPr/>
        </p:nvCxnSpPr>
        <p:spPr bwMode="auto">
          <a:xfrm>
            <a:off x="2371725" y="4292113"/>
            <a:ext cx="1289050" cy="12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44728" name="AutoShape 248"/>
          <p:cNvCxnSpPr>
            <a:cxnSpLocks noChangeShapeType="1"/>
          </p:cNvCxnSpPr>
          <p:nvPr/>
        </p:nvCxnSpPr>
        <p:spPr bwMode="auto">
          <a:xfrm>
            <a:off x="4238625" y="4304813"/>
            <a:ext cx="13525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D035-8C34-4235-A894-6C54C9676EB5}" type="slidenum">
              <a:rPr lang="en-US"/>
              <a:pPr/>
              <a:t>89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4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4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498" grpId="0"/>
      <p:bldP spid="1044499" grpId="0"/>
      <p:bldP spid="1044500" grpId="0"/>
      <p:bldP spid="1044502" grpId="0"/>
      <p:bldP spid="1044503" grpId="0"/>
      <p:bldP spid="1044526" grpId="0" animBg="1"/>
      <p:bldP spid="10445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and Convention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86800" cy="4525963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 smtClean="0"/>
          </a:p>
          <a:p>
            <a:endParaRPr lang="en-US" sz="2000" dirty="0" smtClean="0"/>
          </a:p>
          <a:p>
            <a:r>
              <a:rPr lang="en-US" sz="2400" dirty="0" smtClean="0"/>
              <a:t>An </a:t>
            </a:r>
            <a:r>
              <a:rPr lang="en-US" sz="2400" b="1" i="1" dirty="0" smtClean="0"/>
              <a:t>atom</a:t>
            </a:r>
            <a:r>
              <a:rPr lang="en-US" sz="2400" b="1" dirty="0" smtClean="0"/>
              <a:t>  </a:t>
            </a:r>
            <a:r>
              <a:rPr lang="en-US" sz="2400" dirty="0" smtClean="0"/>
              <a:t>is a </a:t>
            </a:r>
            <a:r>
              <a:rPr lang="en-US" sz="2400" b="1" i="1" dirty="0" smtClean="0"/>
              <a:t>predicate</a:t>
            </a:r>
            <a:r>
              <a:rPr lang="en-US" sz="2400" dirty="0" smtClean="0"/>
              <a:t>, or relation name with </a:t>
            </a:r>
            <a:r>
              <a:rPr lang="en-US" sz="2400" b="1" i="1" dirty="0" smtClean="0"/>
              <a:t>arguments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Convention: Variables begin with a capital, predicates begin with lower-case.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head </a:t>
            </a:r>
            <a:r>
              <a:rPr lang="en-US" sz="2400" dirty="0" smtClean="0"/>
              <a:t>is an atom; the </a:t>
            </a:r>
            <a:r>
              <a:rPr lang="en-US" sz="2400" b="1" dirty="0" smtClean="0"/>
              <a:t>body </a:t>
            </a:r>
            <a:r>
              <a:rPr lang="en-US" sz="2400" dirty="0" smtClean="0"/>
              <a:t>is the AND of one or more atoms.</a:t>
            </a:r>
          </a:p>
          <a:p>
            <a:r>
              <a:rPr lang="en-US" sz="2400" i="1" dirty="0" smtClean="0"/>
              <a:t>Extensional database predicates </a:t>
            </a:r>
            <a:r>
              <a:rPr lang="en-US" sz="2400" dirty="0" smtClean="0"/>
              <a:t>(</a:t>
            </a:r>
            <a:r>
              <a:rPr lang="en-US" sz="2400" b="1" dirty="0" smtClean="0"/>
              <a:t>EDB</a:t>
            </a:r>
            <a:r>
              <a:rPr lang="en-US" sz="2400" dirty="0" smtClean="0"/>
              <a:t>) – source tables</a:t>
            </a:r>
          </a:p>
          <a:p>
            <a:r>
              <a:rPr lang="en-US" sz="2400" i="1" dirty="0" err="1" smtClean="0"/>
              <a:t>Intensional</a:t>
            </a:r>
            <a:r>
              <a:rPr lang="en-US" sz="2400" i="1" dirty="0" smtClean="0"/>
              <a:t> database predicates </a:t>
            </a:r>
            <a:r>
              <a:rPr lang="en-US" sz="2400" dirty="0" smtClean="0"/>
              <a:t>(</a:t>
            </a:r>
            <a:r>
              <a:rPr lang="en-US" sz="2400" b="1" dirty="0" smtClean="0"/>
              <a:t>IDB</a:t>
            </a:r>
            <a:r>
              <a:rPr lang="en-US" sz="2400" dirty="0" smtClean="0"/>
              <a:t>) – derived tables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27" name="Rounded Rectangle 26"/>
          <p:cNvSpPr/>
          <p:nvPr/>
        </p:nvSpPr>
        <p:spPr>
          <a:xfrm>
            <a:off x="1600200" y="1600200"/>
            <a:ext cx="5562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reachable(S,D)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&lt;- </a:t>
            </a:r>
            <a:r>
              <a:rPr lang="en-US" sz="2400" dirty="0" smtClean="0">
                <a:solidFill>
                  <a:srgbClr val="006600"/>
                </a:solidFill>
              </a:rPr>
              <a:t>link(S,Z),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reachable(Z,D) 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0" y="2057400"/>
            <a:ext cx="7772400" cy="152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Monotype Sorts" pitchFamily="2" charset="2"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3350" y="480950"/>
            <a:ext cx="8293100" cy="1143000"/>
          </a:xfrm>
        </p:spPr>
        <p:txBody>
          <a:bodyPr/>
          <a:lstStyle/>
          <a:p>
            <a:r>
              <a:rPr lang="en-US" dirty="0"/>
              <a:t>Path Vector in Network </a:t>
            </a:r>
            <a:r>
              <a:rPr lang="en-US" dirty="0" err="1"/>
              <a:t>Datalog</a:t>
            </a:r>
            <a:endParaRPr lang="en-US" dirty="0"/>
          </a:p>
        </p:txBody>
      </p:sp>
      <p:sp>
        <p:nvSpPr>
          <p:cNvPr id="62669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1038" y="3771900"/>
            <a:ext cx="81375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en-US" sz="2400" b="0"/>
              <a:t>Input: link(@source, destination)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</a:pPr>
            <a:r>
              <a:rPr lang="en-US" sz="2400" b="0"/>
              <a:t>Query output: path(@source, destination, </a:t>
            </a:r>
            <a:r>
              <a:rPr lang="en-US" sz="2400" b="0">
                <a:solidFill>
                  <a:srgbClr val="FF0000"/>
                </a:solidFill>
              </a:rPr>
              <a:t>pathVector</a:t>
            </a:r>
            <a:r>
              <a:rPr lang="en-US" sz="2400" b="0"/>
              <a:t>)</a:t>
            </a:r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650875" y="2149475"/>
            <a:ext cx="770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0" dirty="0"/>
              <a:t>R1: path(@S,D</a:t>
            </a:r>
            <a:r>
              <a:rPr lang="en-US" sz="2000" b="0" dirty="0">
                <a:solidFill>
                  <a:srgbClr val="FF0000"/>
                </a:solidFill>
              </a:rPr>
              <a:t>,P</a:t>
            </a:r>
            <a:r>
              <a:rPr lang="en-US" sz="2000" b="0" dirty="0"/>
              <a:t>) </a:t>
            </a:r>
            <a:r>
              <a:rPr lang="en-US" sz="2000" dirty="0" smtClean="0">
                <a:sym typeface="Symbol" pitchFamily="18" charset="2"/>
              </a:rPr>
              <a:t>&lt;-</a:t>
            </a:r>
            <a:r>
              <a:rPr lang="en-US" sz="2400" b="0" dirty="0" smtClean="0"/>
              <a:t> </a:t>
            </a:r>
            <a:r>
              <a:rPr lang="en-US" sz="2000" b="0" dirty="0"/>
              <a:t>link(@S,D), </a:t>
            </a:r>
            <a:r>
              <a:rPr lang="en-US" sz="2000" b="0" dirty="0">
                <a:solidFill>
                  <a:srgbClr val="FF0000"/>
                </a:solidFill>
              </a:rPr>
              <a:t>P=(S,D).</a:t>
            </a:r>
            <a:r>
              <a:rPr lang="en-US" sz="2000" b="0" dirty="0"/>
              <a:t> </a:t>
            </a:r>
          </a:p>
        </p:txBody>
      </p:sp>
      <p:sp>
        <p:nvSpPr>
          <p:cNvPr id="626693" name="Rectangle 5"/>
          <p:cNvSpPr>
            <a:spLocks noChangeArrowheads="1"/>
          </p:cNvSpPr>
          <p:nvPr/>
        </p:nvSpPr>
        <p:spPr bwMode="auto">
          <a:xfrm>
            <a:off x="649288" y="2628900"/>
            <a:ext cx="668337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0"/>
              <a:t>R2:</a:t>
            </a:r>
            <a:endParaRPr lang="en-US" sz="2000" b="0">
              <a:solidFill>
                <a:srgbClr val="FF0000"/>
              </a:solidFill>
            </a:endParaRPr>
          </a:p>
        </p:txBody>
      </p:sp>
      <p:sp>
        <p:nvSpPr>
          <p:cNvPr id="626694" name="Rectangle 6"/>
          <p:cNvSpPr>
            <a:spLocks noChangeArrowheads="1"/>
          </p:cNvSpPr>
          <p:nvPr/>
        </p:nvSpPr>
        <p:spPr bwMode="auto">
          <a:xfrm>
            <a:off x="2743200" y="2625725"/>
            <a:ext cx="150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link(@Z,S), </a:t>
            </a:r>
          </a:p>
        </p:txBody>
      </p:sp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1071562" y="2622550"/>
            <a:ext cx="1824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0" dirty="0"/>
              <a:t>path(@S,D</a:t>
            </a:r>
            <a:r>
              <a:rPr lang="en-US" sz="2000" b="0" dirty="0">
                <a:solidFill>
                  <a:srgbClr val="FF0000"/>
                </a:solidFill>
              </a:rPr>
              <a:t>,P</a:t>
            </a:r>
            <a:r>
              <a:rPr lang="en-US" sz="2000" b="0" dirty="0"/>
              <a:t>)</a:t>
            </a:r>
            <a:endParaRPr lang="en-US" sz="2000" b="0" dirty="0">
              <a:sym typeface="Symbol" pitchFamily="18" charset="2"/>
            </a:endParaRPr>
          </a:p>
        </p:txBody>
      </p:sp>
      <p:sp>
        <p:nvSpPr>
          <p:cNvPr id="626696" name="Rectangle 8"/>
          <p:cNvSpPr>
            <a:spLocks noChangeArrowheads="1"/>
          </p:cNvSpPr>
          <p:nvPr/>
        </p:nvSpPr>
        <p:spPr bwMode="auto">
          <a:xfrm>
            <a:off x="5705475" y="2616200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 dirty="0">
                <a:solidFill>
                  <a:srgbClr val="FF0000"/>
                </a:solidFill>
              </a:rPr>
              <a:t>P=S</a:t>
            </a:r>
            <a:r>
              <a:rPr lang="en-US" sz="2000" b="0" dirty="0">
                <a:solidFill>
                  <a:srgbClr val="FF0000"/>
                </a:solidFill>
                <a:sym typeface="Symbol" pitchFamily="18" charset="2"/>
              </a:rPr>
              <a:t></a:t>
            </a:r>
            <a:r>
              <a:rPr lang="en-US" sz="2000" b="0" dirty="0">
                <a:solidFill>
                  <a:srgbClr val="FF0000"/>
                </a:solidFill>
              </a:rPr>
              <a:t>P</a:t>
            </a:r>
            <a:r>
              <a:rPr lang="en-US" sz="2000" b="0" baseline="-25000" dirty="0">
                <a:solidFill>
                  <a:srgbClr val="FF0000"/>
                </a:solidFill>
              </a:rPr>
              <a:t>2</a:t>
            </a:r>
            <a:r>
              <a:rPr lang="en-US" sz="2000" b="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626697" name="Rectangle 9"/>
          <p:cNvSpPr>
            <a:spLocks noChangeArrowheads="1"/>
          </p:cNvSpPr>
          <p:nvPr/>
        </p:nvSpPr>
        <p:spPr bwMode="auto">
          <a:xfrm>
            <a:off x="3956050" y="2614613"/>
            <a:ext cx="1881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path(@Z,D</a:t>
            </a:r>
            <a:r>
              <a:rPr lang="en-US" sz="2000" b="0" dirty="0">
                <a:solidFill>
                  <a:srgbClr val="FF0000"/>
                </a:solidFill>
              </a:rPr>
              <a:t>,P</a:t>
            </a:r>
            <a:r>
              <a:rPr lang="en-US" sz="2000" b="0" baseline="-25000" dirty="0">
                <a:solidFill>
                  <a:srgbClr val="FF0000"/>
                </a:solidFill>
              </a:rPr>
              <a:t>2</a:t>
            </a:r>
            <a:r>
              <a:rPr lang="en-US" sz="2000" b="0" dirty="0"/>
              <a:t>),</a:t>
            </a:r>
          </a:p>
        </p:txBody>
      </p:sp>
      <p:sp>
        <p:nvSpPr>
          <p:cNvPr id="626698" name="Rectangle 10"/>
          <p:cNvSpPr>
            <a:spLocks noChangeArrowheads="1"/>
          </p:cNvSpPr>
          <p:nvPr/>
        </p:nvSpPr>
        <p:spPr bwMode="auto">
          <a:xfrm>
            <a:off x="2504146" y="2609850"/>
            <a:ext cx="391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 smtClean="0">
                <a:sym typeface="Symbol" pitchFamily="18" charset="2"/>
              </a:rPr>
              <a:t>&lt;-</a:t>
            </a:r>
            <a:endParaRPr lang="en-US" sz="2000" b="0" dirty="0">
              <a:sym typeface="Symbol" pitchFamily="18" charset="2"/>
            </a:endParaRPr>
          </a:p>
        </p:txBody>
      </p:sp>
      <p:sp>
        <p:nvSpPr>
          <p:cNvPr id="626699" name="Rectangle 11"/>
          <p:cNvSpPr>
            <a:spLocks noChangeArrowheads="1"/>
          </p:cNvSpPr>
          <p:nvPr/>
        </p:nvSpPr>
        <p:spPr bwMode="auto">
          <a:xfrm>
            <a:off x="630238" y="3035300"/>
            <a:ext cx="5084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q</a:t>
            </a:r>
            <a:r>
              <a:rPr lang="en-US" sz="2000" b="0" dirty="0" smtClean="0"/>
              <a:t>uery _(@S,D,P) </a:t>
            </a:r>
            <a:r>
              <a:rPr lang="en-US" sz="2000" dirty="0" smtClean="0"/>
              <a:t>&lt;-</a:t>
            </a:r>
            <a:r>
              <a:rPr lang="en-US" sz="2000" b="0" dirty="0" smtClean="0"/>
              <a:t> path</a:t>
            </a:r>
            <a:r>
              <a:rPr lang="en-US" sz="2000" b="0" dirty="0"/>
              <a:t>(@S,D,P) </a:t>
            </a:r>
          </a:p>
        </p:txBody>
      </p:sp>
      <p:sp>
        <p:nvSpPr>
          <p:cNvPr id="626724" name="Oval 36"/>
          <p:cNvSpPr>
            <a:spLocks noChangeArrowheads="1"/>
          </p:cNvSpPr>
          <p:nvPr/>
        </p:nvSpPr>
        <p:spPr bwMode="auto">
          <a:xfrm>
            <a:off x="5567363" y="2590800"/>
            <a:ext cx="1160463" cy="4826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6727" name="Text Box 39"/>
          <p:cNvSpPr txBox="1">
            <a:spLocks noChangeArrowheads="1"/>
          </p:cNvSpPr>
          <p:nvPr/>
        </p:nvSpPr>
        <p:spPr bwMode="auto">
          <a:xfrm>
            <a:off x="5056187" y="3036888"/>
            <a:ext cx="3478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Add S to front of P</a:t>
            </a:r>
            <a:r>
              <a:rPr lang="en-US" sz="20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6728" name="Oval 40"/>
          <p:cNvSpPr>
            <a:spLocks noChangeArrowheads="1"/>
          </p:cNvSpPr>
          <p:nvPr/>
        </p:nvSpPr>
        <p:spPr bwMode="auto">
          <a:xfrm>
            <a:off x="3910012" y="2178050"/>
            <a:ext cx="1271588" cy="4826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17" descr="icon_keyboard_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5486400"/>
            <a:ext cx="838200" cy="838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71600" y="5867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Bill </a:t>
            </a:r>
            <a:r>
              <a:rPr lang="en-US" dirty="0" err="1" smtClean="0"/>
              <a:t>Marczak</a:t>
            </a:r>
            <a:r>
              <a:rPr lang="en-US" dirty="0" smtClean="0"/>
              <a:t> (UC Berkeley)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90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724" grpId="0" animBg="1"/>
      <p:bldP spid="626727" grpId="0"/>
      <p:bldP spid="62672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57200" y="1447800"/>
            <a:ext cx="7772400" cy="13452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Monotype Sorts" pitchFamily="2" charset="2"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31159" name="Group 375"/>
          <p:cNvGraphicFramePr>
            <a:graphicFrameLocks noGrp="1"/>
          </p:cNvGraphicFramePr>
          <p:nvPr/>
        </p:nvGraphicFramePr>
        <p:xfrm>
          <a:off x="2024063" y="5480050"/>
          <a:ext cx="1341437" cy="3048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  <a:gridCol w="561975"/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1153" name="Group 369"/>
          <p:cNvGraphicFramePr>
            <a:graphicFrameLocks noGrp="1"/>
          </p:cNvGraphicFramePr>
          <p:nvPr/>
        </p:nvGraphicFramePr>
        <p:xfrm>
          <a:off x="5900738" y="5486400"/>
          <a:ext cx="1338262" cy="6111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60375"/>
                <a:gridCol w="319087"/>
                <a:gridCol w="5588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@S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@c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[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c,d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]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30835" name="Rectangle 51"/>
          <p:cNvSpPr>
            <a:spLocks noChangeArrowheads="1"/>
          </p:cNvSpPr>
          <p:nvPr/>
        </p:nvSpPr>
        <p:spPr bwMode="auto">
          <a:xfrm>
            <a:off x="674688" y="541338"/>
            <a:ext cx="39588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0" dirty="0"/>
              <a:t>Query Execution</a:t>
            </a:r>
          </a:p>
        </p:txBody>
      </p:sp>
      <p:graphicFrame>
        <p:nvGraphicFramePr>
          <p:cNvPr id="631135" name="Group 351"/>
          <p:cNvGraphicFramePr>
            <a:graphicFrameLocks noGrp="1"/>
          </p:cNvGraphicFramePr>
          <p:nvPr/>
        </p:nvGraphicFramePr>
        <p:xfrm>
          <a:off x="3954463" y="5492750"/>
          <a:ext cx="1335087" cy="31115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  <a:gridCol w="555625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1156" name="Group 372"/>
          <p:cNvGraphicFramePr>
            <a:graphicFrameLocks noGrp="1"/>
          </p:cNvGraphicFramePr>
          <p:nvPr/>
        </p:nvGraphicFramePr>
        <p:xfrm>
          <a:off x="5872163" y="5492750"/>
          <a:ext cx="1344612" cy="3048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  <a:gridCol w="56515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1047" name="Text Box 263"/>
          <p:cNvSpPr txBox="1">
            <a:spLocks noChangeArrowheads="1"/>
          </p:cNvSpPr>
          <p:nvPr/>
        </p:nvSpPr>
        <p:spPr bwMode="auto">
          <a:xfrm>
            <a:off x="800100" y="3098800"/>
            <a:ext cx="1271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008000"/>
                </a:solidFill>
              </a:rPr>
              <a:t>Neighbor table:</a:t>
            </a:r>
          </a:p>
        </p:txBody>
      </p:sp>
      <p:graphicFrame>
        <p:nvGraphicFramePr>
          <p:cNvPr id="631048" name="Group 264"/>
          <p:cNvGraphicFramePr>
            <a:graphicFrameLocks noGrp="1"/>
          </p:cNvGraphicFramePr>
          <p:nvPr/>
        </p:nvGraphicFramePr>
        <p:xfrm>
          <a:off x="6037263" y="3175000"/>
          <a:ext cx="842962" cy="914400"/>
        </p:xfrm>
        <a:graphic>
          <a:graphicData uri="http://schemas.openxmlformats.org/drawingml/2006/table">
            <a:tbl>
              <a:tblPr/>
              <a:tblGrid>
                <a:gridCol w="460375"/>
                <a:gridCol w="3825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1062" name="Text Box 278"/>
          <p:cNvSpPr txBox="1">
            <a:spLocks noChangeArrowheads="1"/>
          </p:cNvSpPr>
          <p:nvPr/>
        </p:nvSpPr>
        <p:spPr bwMode="auto">
          <a:xfrm>
            <a:off x="6189663" y="28575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rgbClr val="008000"/>
                </a:solidFill>
              </a:rPr>
              <a:t>link</a:t>
            </a:r>
          </a:p>
        </p:txBody>
      </p:sp>
      <p:graphicFrame>
        <p:nvGraphicFramePr>
          <p:cNvPr id="631063" name="Group 279"/>
          <p:cNvGraphicFramePr>
            <a:graphicFrameLocks noGrp="1"/>
          </p:cNvGraphicFramePr>
          <p:nvPr/>
        </p:nvGraphicFramePr>
        <p:xfrm>
          <a:off x="4030663" y="3162300"/>
          <a:ext cx="846137" cy="914400"/>
        </p:xfrm>
        <a:graphic>
          <a:graphicData uri="http://schemas.openxmlformats.org/drawingml/2006/table">
            <a:tbl>
              <a:tblPr/>
              <a:tblGrid>
                <a:gridCol w="515937"/>
                <a:gridCol w="330200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1077" name="Text Box 293"/>
          <p:cNvSpPr txBox="1">
            <a:spLocks noChangeArrowheads="1"/>
          </p:cNvSpPr>
          <p:nvPr/>
        </p:nvSpPr>
        <p:spPr bwMode="auto">
          <a:xfrm>
            <a:off x="4183063" y="28448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rgbClr val="008000"/>
                </a:solidFill>
              </a:rPr>
              <a:t>link</a:t>
            </a:r>
          </a:p>
        </p:txBody>
      </p:sp>
      <p:graphicFrame>
        <p:nvGraphicFramePr>
          <p:cNvPr id="631078" name="Group 294"/>
          <p:cNvGraphicFramePr>
            <a:graphicFrameLocks noGrp="1"/>
          </p:cNvGraphicFramePr>
          <p:nvPr/>
        </p:nvGraphicFramePr>
        <p:xfrm>
          <a:off x="2316163" y="3175000"/>
          <a:ext cx="779462" cy="6096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1089" name="Text Box 305"/>
          <p:cNvSpPr txBox="1">
            <a:spLocks noChangeArrowheads="1"/>
          </p:cNvSpPr>
          <p:nvPr/>
        </p:nvSpPr>
        <p:spPr bwMode="auto">
          <a:xfrm>
            <a:off x="2455863" y="28448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rgbClr val="008000"/>
                </a:solidFill>
              </a:rPr>
              <a:t>link</a:t>
            </a:r>
          </a:p>
        </p:txBody>
      </p:sp>
      <p:graphicFrame>
        <p:nvGraphicFramePr>
          <p:cNvPr id="631090" name="Group 306"/>
          <p:cNvGraphicFramePr>
            <a:graphicFrameLocks noGrp="1"/>
          </p:cNvGraphicFramePr>
          <p:nvPr/>
        </p:nvGraphicFramePr>
        <p:xfrm>
          <a:off x="7726363" y="3187700"/>
          <a:ext cx="795337" cy="609600"/>
        </p:xfrm>
        <a:graphic>
          <a:graphicData uri="http://schemas.openxmlformats.org/drawingml/2006/table">
            <a:tbl>
              <a:tblPr/>
              <a:tblGrid>
                <a:gridCol w="503237"/>
                <a:gridCol w="292100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1101" name="Text Box 317"/>
          <p:cNvSpPr txBox="1">
            <a:spLocks noChangeArrowheads="1"/>
          </p:cNvSpPr>
          <p:nvPr/>
        </p:nvSpPr>
        <p:spPr bwMode="auto">
          <a:xfrm>
            <a:off x="7853363" y="28702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rgbClr val="008000"/>
                </a:solidFill>
              </a:rPr>
              <a:t>link</a:t>
            </a:r>
          </a:p>
        </p:txBody>
      </p:sp>
      <p:sp>
        <p:nvSpPr>
          <p:cNvPr id="631106" name="Oval 322"/>
          <p:cNvSpPr>
            <a:spLocks noChangeArrowheads="1"/>
          </p:cNvSpPr>
          <p:nvPr/>
        </p:nvSpPr>
        <p:spPr bwMode="auto">
          <a:xfrm>
            <a:off x="4178300" y="4164013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/>
              <a:t>b</a:t>
            </a:r>
          </a:p>
        </p:txBody>
      </p:sp>
      <p:sp>
        <p:nvSpPr>
          <p:cNvPr id="631107" name="Oval 323"/>
          <p:cNvSpPr>
            <a:spLocks noChangeArrowheads="1"/>
          </p:cNvSpPr>
          <p:nvPr/>
        </p:nvSpPr>
        <p:spPr bwMode="auto">
          <a:xfrm>
            <a:off x="7835900" y="4164013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/>
              <a:t>d</a:t>
            </a:r>
          </a:p>
        </p:txBody>
      </p:sp>
      <p:sp>
        <p:nvSpPr>
          <p:cNvPr id="631108" name="Oval 324"/>
          <p:cNvSpPr>
            <a:spLocks noChangeArrowheads="1"/>
          </p:cNvSpPr>
          <p:nvPr/>
        </p:nvSpPr>
        <p:spPr bwMode="auto">
          <a:xfrm>
            <a:off x="6108700" y="4164013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/>
              <a:t>c</a:t>
            </a:r>
          </a:p>
        </p:txBody>
      </p:sp>
      <p:sp>
        <p:nvSpPr>
          <p:cNvPr id="631109" name="Oval 325"/>
          <p:cNvSpPr>
            <a:spLocks noChangeArrowheads="1"/>
          </p:cNvSpPr>
          <p:nvPr/>
        </p:nvSpPr>
        <p:spPr bwMode="auto">
          <a:xfrm>
            <a:off x="2320925" y="4164013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/>
              <a:t>a</a:t>
            </a:r>
          </a:p>
        </p:txBody>
      </p:sp>
      <p:cxnSp>
        <p:nvCxnSpPr>
          <p:cNvPr id="631110" name="AutoShape 326"/>
          <p:cNvCxnSpPr>
            <a:cxnSpLocks noChangeShapeType="1"/>
          </p:cNvCxnSpPr>
          <p:nvPr/>
        </p:nvCxnSpPr>
        <p:spPr bwMode="auto">
          <a:xfrm>
            <a:off x="6692900" y="4446588"/>
            <a:ext cx="113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31111" name="AutoShape 327"/>
          <p:cNvCxnSpPr>
            <a:cxnSpLocks noChangeShapeType="1"/>
          </p:cNvCxnSpPr>
          <p:nvPr/>
        </p:nvCxnSpPr>
        <p:spPr bwMode="auto">
          <a:xfrm>
            <a:off x="2879725" y="4433888"/>
            <a:ext cx="1289050" cy="12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31112" name="AutoShape 328"/>
          <p:cNvCxnSpPr>
            <a:cxnSpLocks noChangeShapeType="1"/>
          </p:cNvCxnSpPr>
          <p:nvPr/>
        </p:nvCxnSpPr>
        <p:spPr bwMode="auto">
          <a:xfrm>
            <a:off x="4746625" y="4446588"/>
            <a:ext cx="13525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" name="Group 376"/>
          <p:cNvGrpSpPr>
            <a:grpSpLocks/>
          </p:cNvGrpSpPr>
          <p:nvPr/>
        </p:nvGrpSpPr>
        <p:grpSpPr bwMode="auto">
          <a:xfrm>
            <a:off x="2100263" y="5127625"/>
            <a:ext cx="5080000" cy="368300"/>
            <a:chOff x="1323" y="3230"/>
            <a:chExt cx="3200" cy="232"/>
          </a:xfrm>
        </p:grpSpPr>
        <p:sp>
          <p:nvSpPr>
            <p:cNvPr id="631114" name="Text Box 330"/>
            <p:cNvSpPr txBox="1">
              <a:spLocks noChangeArrowheads="1"/>
            </p:cNvSpPr>
            <p:nvPr/>
          </p:nvSpPr>
          <p:spPr bwMode="auto">
            <a:xfrm>
              <a:off x="1323" y="3230"/>
              <a:ext cx="77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0">
                  <a:solidFill>
                    <a:srgbClr val="FF0000"/>
                  </a:solidFill>
                </a:rPr>
                <a:t>   path</a:t>
              </a:r>
            </a:p>
          </p:txBody>
        </p:sp>
        <p:sp>
          <p:nvSpPr>
            <p:cNvPr id="631115" name="Text Box 331"/>
            <p:cNvSpPr txBox="1">
              <a:spLocks noChangeArrowheads="1"/>
            </p:cNvSpPr>
            <p:nvPr/>
          </p:nvSpPr>
          <p:spPr bwMode="auto">
            <a:xfrm>
              <a:off x="2499" y="3230"/>
              <a:ext cx="77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0">
                  <a:solidFill>
                    <a:srgbClr val="FF0000"/>
                  </a:solidFill>
                </a:rPr>
                <a:t>    path</a:t>
              </a:r>
            </a:p>
          </p:txBody>
        </p:sp>
        <p:sp>
          <p:nvSpPr>
            <p:cNvPr id="631116" name="Text Box 332"/>
            <p:cNvSpPr txBox="1">
              <a:spLocks noChangeArrowheads="1"/>
            </p:cNvSpPr>
            <p:nvPr/>
          </p:nvSpPr>
          <p:spPr bwMode="auto">
            <a:xfrm>
              <a:off x="3747" y="3230"/>
              <a:ext cx="77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0">
                  <a:solidFill>
                    <a:srgbClr val="FF0000"/>
                  </a:solidFill>
                </a:rPr>
                <a:t>   path</a:t>
              </a:r>
            </a:p>
          </p:txBody>
        </p:sp>
      </p:grpSp>
      <p:sp>
        <p:nvSpPr>
          <p:cNvPr id="631117" name="Text Box 333"/>
          <p:cNvSpPr txBox="1">
            <a:spLocks noChangeArrowheads="1"/>
          </p:cNvSpPr>
          <p:nvPr/>
        </p:nvSpPr>
        <p:spPr bwMode="auto">
          <a:xfrm>
            <a:off x="266700" y="5524500"/>
            <a:ext cx="157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Forwarding table:</a:t>
            </a:r>
            <a:endParaRPr lang="en-US" sz="1800">
              <a:solidFill>
                <a:srgbClr val="06C606"/>
              </a:solidFill>
            </a:endParaRPr>
          </a:p>
        </p:txBody>
      </p:sp>
      <p:sp>
        <p:nvSpPr>
          <p:cNvPr id="631125" name="Oval 341"/>
          <p:cNvSpPr>
            <a:spLocks noChangeArrowheads="1"/>
          </p:cNvSpPr>
          <p:nvPr/>
        </p:nvSpPr>
        <p:spPr bwMode="auto">
          <a:xfrm>
            <a:off x="6003925" y="3752850"/>
            <a:ext cx="895350" cy="3429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0786" name="Rectangle 2"/>
          <p:cNvSpPr>
            <a:spLocks noChangeArrowheads="1"/>
          </p:cNvSpPr>
          <p:nvPr/>
        </p:nvSpPr>
        <p:spPr bwMode="auto">
          <a:xfrm>
            <a:off x="635000" y="1524000"/>
            <a:ext cx="5918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 dirty="0">
                <a:solidFill>
                  <a:srgbClr val="FF0000"/>
                </a:solidFill>
              </a:rPr>
              <a:t>R1: path(@S,D,P)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&lt;-</a:t>
            </a:r>
            <a:r>
              <a:rPr lang="en-US" sz="1800" b="0" dirty="0" smtClean="0">
                <a:solidFill>
                  <a:srgbClr val="FF0000"/>
                </a:solidFill>
              </a:rPr>
              <a:t> </a:t>
            </a:r>
            <a:r>
              <a:rPr lang="en-US" sz="1800" b="0" dirty="0">
                <a:solidFill>
                  <a:srgbClr val="008000"/>
                </a:solidFill>
              </a:rPr>
              <a:t>link(@S,D),</a:t>
            </a:r>
            <a:r>
              <a:rPr lang="en-US" sz="1800" b="0" dirty="0">
                <a:solidFill>
                  <a:srgbClr val="FF0000"/>
                </a:solidFill>
              </a:rPr>
              <a:t> P=(S,D).</a:t>
            </a:r>
          </a:p>
          <a:p>
            <a:pPr algn="l">
              <a:spcBef>
                <a:spcPct val="50000"/>
              </a:spcBef>
            </a:pPr>
            <a:r>
              <a:rPr lang="en-US" sz="1600" b="0" dirty="0">
                <a:solidFill>
                  <a:srgbClr val="000000"/>
                </a:solidFill>
              </a:rPr>
              <a:t>R2: path(@S,D,P) </a:t>
            </a:r>
            <a:r>
              <a:rPr lang="en-US" sz="1600" dirty="0" smtClean="0">
                <a:solidFill>
                  <a:srgbClr val="000000"/>
                </a:solidFill>
                <a:sym typeface="Symbol" pitchFamily="18" charset="2"/>
              </a:rPr>
              <a:t>&lt;-</a:t>
            </a:r>
            <a:r>
              <a:rPr lang="en-US" sz="1600" b="0" dirty="0" smtClean="0">
                <a:solidFill>
                  <a:srgbClr val="000000"/>
                </a:solidFill>
              </a:rPr>
              <a:t> </a:t>
            </a:r>
            <a:r>
              <a:rPr lang="en-US" sz="1600" b="0" dirty="0">
                <a:solidFill>
                  <a:srgbClr val="000000"/>
                </a:solidFill>
              </a:rPr>
              <a:t>link(@Z,S), path(@Z,D,P</a:t>
            </a:r>
            <a:r>
              <a:rPr lang="en-US" sz="1600" b="0" baseline="-25000" dirty="0">
                <a:solidFill>
                  <a:srgbClr val="000000"/>
                </a:solidFill>
              </a:rPr>
              <a:t>2</a:t>
            </a:r>
            <a:r>
              <a:rPr lang="en-US" sz="1600" b="0" dirty="0">
                <a:solidFill>
                  <a:srgbClr val="000000"/>
                </a:solidFill>
              </a:rPr>
              <a:t>), P=S</a:t>
            </a:r>
            <a:r>
              <a:rPr lang="en-US" sz="1600" b="0" dirty="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en-US" sz="1600" b="0" dirty="0">
                <a:solidFill>
                  <a:srgbClr val="000000"/>
                </a:solidFill>
              </a:rPr>
              <a:t>P</a:t>
            </a:r>
            <a:r>
              <a:rPr lang="en-US" sz="1600" b="0" baseline="-25000" dirty="0">
                <a:solidFill>
                  <a:srgbClr val="000000"/>
                </a:solidFill>
              </a:rPr>
              <a:t>2</a:t>
            </a:r>
            <a:r>
              <a:rPr lang="en-US" sz="1600" b="0" dirty="0">
                <a:solidFill>
                  <a:srgbClr val="000000"/>
                </a:solidFill>
              </a:rPr>
              <a:t>.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30943" name="Rectangle 159"/>
          <p:cNvSpPr>
            <a:spLocks noChangeArrowheads="1"/>
          </p:cNvSpPr>
          <p:nvPr/>
        </p:nvSpPr>
        <p:spPr bwMode="auto">
          <a:xfrm>
            <a:off x="611188" y="2298700"/>
            <a:ext cx="488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0" dirty="0" smtClean="0">
                <a:solidFill>
                  <a:srgbClr val="000000"/>
                </a:solidFill>
              </a:rPr>
              <a:t>query _(@</a:t>
            </a:r>
            <a:r>
              <a:rPr lang="en-US" sz="1800" b="0" dirty="0" err="1" smtClean="0">
                <a:solidFill>
                  <a:srgbClr val="000000"/>
                </a:solidFill>
              </a:rPr>
              <a:t>a,d,P</a:t>
            </a:r>
            <a:r>
              <a:rPr lang="en-US" sz="1800" b="0" dirty="0" smtClean="0">
                <a:solidFill>
                  <a:srgbClr val="000000"/>
                </a:solidFill>
              </a:rPr>
              <a:t>) &lt;- </a:t>
            </a:r>
            <a:r>
              <a:rPr lang="en-US" sz="1800" b="0" dirty="0" smtClean="0">
                <a:solidFill>
                  <a:srgbClr val="FF0000"/>
                </a:solidFill>
              </a:rPr>
              <a:t>path</a:t>
            </a:r>
            <a:r>
              <a:rPr lang="en-US" sz="1800" b="0" dirty="0">
                <a:solidFill>
                  <a:srgbClr val="FF0000"/>
                </a:solidFill>
              </a:rPr>
              <a:t>(@</a:t>
            </a:r>
            <a:r>
              <a:rPr lang="en-US" sz="1800" b="0" dirty="0" err="1">
                <a:solidFill>
                  <a:srgbClr val="FF0000"/>
                </a:solidFill>
              </a:rPr>
              <a:t>a,d,P</a:t>
            </a:r>
            <a:r>
              <a:rPr lang="en-US" sz="1800" b="0" dirty="0">
                <a:solidFill>
                  <a:srgbClr val="FF0000"/>
                </a:solidFill>
              </a:rPr>
              <a:t>)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91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54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2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630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12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457200" y="1447800"/>
            <a:ext cx="7772400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Monotype Sorts" pitchFamily="2" charset="2"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33151" name="Group 319"/>
          <p:cNvGraphicFramePr>
            <a:graphicFrameLocks noGrp="1"/>
          </p:cNvGraphicFramePr>
          <p:nvPr/>
        </p:nvGraphicFramePr>
        <p:xfrm>
          <a:off x="2017713" y="5480050"/>
          <a:ext cx="1346200" cy="3048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  <a:gridCol w="566738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3152" name="Group 320"/>
          <p:cNvGraphicFramePr>
            <a:graphicFrameLocks noGrp="1"/>
          </p:cNvGraphicFramePr>
          <p:nvPr/>
        </p:nvGraphicFramePr>
        <p:xfrm>
          <a:off x="3948113" y="5492750"/>
          <a:ext cx="1335087" cy="3048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  <a:gridCol w="555625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3155" name="Group 323"/>
          <p:cNvGraphicFramePr>
            <a:graphicFrameLocks noGrp="1"/>
          </p:cNvGraphicFramePr>
          <p:nvPr/>
        </p:nvGraphicFramePr>
        <p:xfrm>
          <a:off x="5862638" y="5495925"/>
          <a:ext cx="1335087" cy="609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60375"/>
                <a:gridCol w="319087"/>
                <a:gridCol w="555625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@S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@c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[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c,d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]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32881" name="Rectangle 49"/>
          <p:cNvSpPr>
            <a:spLocks noChangeArrowheads="1"/>
          </p:cNvSpPr>
          <p:nvPr/>
        </p:nvSpPr>
        <p:spPr bwMode="auto">
          <a:xfrm>
            <a:off x="674688" y="541338"/>
            <a:ext cx="39588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0" dirty="0"/>
              <a:t>Query Execution</a:t>
            </a:r>
          </a:p>
        </p:txBody>
      </p:sp>
      <p:sp>
        <p:nvSpPr>
          <p:cNvPr id="632882" name="Text Box 50"/>
          <p:cNvSpPr txBox="1">
            <a:spLocks noChangeArrowheads="1"/>
          </p:cNvSpPr>
          <p:nvPr/>
        </p:nvSpPr>
        <p:spPr bwMode="auto">
          <a:xfrm>
            <a:off x="266700" y="5524500"/>
            <a:ext cx="157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Forwarding table:</a:t>
            </a:r>
            <a:endParaRPr lang="en-US" sz="1800">
              <a:solidFill>
                <a:srgbClr val="06C606"/>
              </a:solidFill>
            </a:endParaRPr>
          </a:p>
        </p:txBody>
      </p:sp>
      <p:graphicFrame>
        <p:nvGraphicFramePr>
          <p:cNvPr id="633153" name="Group 321"/>
          <p:cNvGraphicFramePr>
            <a:graphicFrameLocks noGrp="1"/>
          </p:cNvGraphicFramePr>
          <p:nvPr/>
        </p:nvGraphicFramePr>
        <p:xfrm>
          <a:off x="3948113" y="5491163"/>
          <a:ext cx="1487487" cy="609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60375"/>
                <a:gridCol w="319087"/>
                <a:gridCol w="708025"/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@S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@b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[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b,c,d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]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32919" name="Oval 87"/>
          <p:cNvSpPr>
            <a:spLocks noChangeArrowheads="1"/>
          </p:cNvSpPr>
          <p:nvPr/>
        </p:nvSpPr>
        <p:spPr bwMode="auto">
          <a:xfrm>
            <a:off x="4178300" y="4164013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/>
              <a:t>b</a:t>
            </a:r>
          </a:p>
        </p:txBody>
      </p:sp>
      <p:sp>
        <p:nvSpPr>
          <p:cNvPr id="632920" name="Oval 88"/>
          <p:cNvSpPr>
            <a:spLocks noChangeArrowheads="1"/>
          </p:cNvSpPr>
          <p:nvPr/>
        </p:nvSpPr>
        <p:spPr bwMode="auto">
          <a:xfrm>
            <a:off x="7835900" y="4164013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/>
              <a:t>d</a:t>
            </a:r>
          </a:p>
        </p:txBody>
      </p:sp>
      <p:sp>
        <p:nvSpPr>
          <p:cNvPr id="632921" name="Oval 89"/>
          <p:cNvSpPr>
            <a:spLocks noChangeArrowheads="1"/>
          </p:cNvSpPr>
          <p:nvPr/>
        </p:nvSpPr>
        <p:spPr bwMode="auto">
          <a:xfrm>
            <a:off x="6108700" y="4164013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/>
              <a:t>c</a:t>
            </a:r>
          </a:p>
        </p:txBody>
      </p:sp>
      <p:sp>
        <p:nvSpPr>
          <p:cNvPr id="632922" name="Oval 90"/>
          <p:cNvSpPr>
            <a:spLocks noChangeArrowheads="1"/>
          </p:cNvSpPr>
          <p:nvPr/>
        </p:nvSpPr>
        <p:spPr bwMode="auto">
          <a:xfrm>
            <a:off x="2320925" y="4164013"/>
            <a:ext cx="558800" cy="533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800"/>
              <a:t>a</a:t>
            </a:r>
          </a:p>
        </p:txBody>
      </p:sp>
      <p:cxnSp>
        <p:nvCxnSpPr>
          <p:cNvPr id="632923" name="AutoShape 91"/>
          <p:cNvCxnSpPr>
            <a:cxnSpLocks noChangeShapeType="1"/>
          </p:cNvCxnSpPr>
          <p:nvPr/>
        </p:nvCxnSpPr>
        <p:spPr bwMode="auto">
          <a:xfrm>
            <a:off x="6692900" y="4446588"/>
            <a:ext cx="113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32924" name="AutoShape 92"/>
          <p:cNvCxnSpPr>
            <a:cxnSpLocks noChangeShapeType="1"/>
          </p:cNvCxnSpPr>
          <p:nvPr/>
        </p:nvCxnSpPr>
        <p:spPr bwMode="auto">
          <a:xfrm>
            <a:off x="2879725" y="4433888"/>
            <a:ext cx="1289050" cy="12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32925" name="AutoShape 93"/>
          <p:cNvCxnSpPr>
            <a:cxnSpLocks noChangeShapeType="1"/>
          </p:cNvCxnSpPr>
          <p:nvPr/>
        </p:nvCxnSpPr>
        <p:spPr bwMode="auto">
          <a:xfrm>
            <a:off x="4746625" y="4446588"/>
            <a:ext cx="13525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32926" name="Text Box 94"/>
          <p:cNvSpPr txBox="1">
            <a:spLocks noChangeArrowheads="1"/>
          </p:cNvSpPr>
          <p:nvPr/>
        </p:nvSpPr>
        <p:spPr bwMode="auto">
          <a:xfrm>
            <a:off x="4572000" y="4953000"/>
            <a:ext cx="1719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rgbClr val="FF0000"/>
                </a:solidFill>
              </a:rPr>
              <a:t>path(@</a:t>
            </a:r>
            <a:r>
              <a:rPr lang="en-US" sz="1400">
                <a:solidFill>
                  <a:srgbClr val="FF0000"/>
                </a:solidFill>
              </a:rPr>
              <a:t>b</a:t>
            </a:r>
            <a:r>
              <a:rPr lang="en-US" sz="1400" b="0">
                <a:solidFill>
                  <a:srgbClr val="FF0000"/>
                </a:solidFill>
              </a:rPr>
              <a:t>,d,[b,c,d])</a:t>
            </a:r>
          </a:p>
        </p:txBody>
      </p:sp>
      <p:sp>
        <p:nvSpPr>
          <p:cNvPr id="633005" name="Oval 173"/>
          <p:cNvSpPr>
            <a:spLocks noChangeArrowheads="1"/>
          </p:cNvSpPr>
          <p:nvPr/>
        </p:nvSpPr>
        <p:spPr bwMode="auto">
          <a:xfrm>
            <a:off x="6032500" y="3451225"/>
            <a:ext cx="895350" cy="3429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3006" name="Oval 174"/>
          <p:cNvSpPr>
            <a:spLocks noChangeArrowheads="1"/>
          </p:cNvSpPr>
          <p:nvPr/>
        </p:nvSpPr>
        <p:spPr bwMode="auto">
          <a:xfrm>
            <a:off x="5727700" y="5759450"/>
            <a:ext cx="1581150" cy="3429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3071" name="AutoShape 239"/>
          <p:cNvSpPr>
            <a:spLocks noChangeArrowheads="1"/>
          </p:cNvSpPr>
          <p:nvPr/>
        </p:nvSpPr>
        <p:spPr bwMode="auto">
          <a:xfrm rot="10800000">
            <a:off x="4445000" y="4664075"/>
            <a:ext cx="1701800" cy="241300"/>
          </a:xfrm>
          <a:prstGeom prst="curvedDownArrow">
            <a:avLst>
              <a:gd name="adj1" fmla="val 141053"/>
              <a:gd name="adj2" fmla="val 282105"/>
              <a:gd name="adj3" fmla="val 3333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3074" name="Rectangle 242"/>
          <p:cNvSpPr>
            <a:spLocks noChangeArrowheads="1"/>
          </p:cNvSpPr>
          <p:nvPr/>
        </p:nvSpPr>
        <p:spPr bwMode="auto">
          <a:xfrm>
            <a:off x="611188" y="2343150"/>
            <a:ext cx="488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0" dirty="0" smtClean="0">
                <a:solidFill>
                  <a:srgbClr val="000000"/>
                </a:solidFill>
              </a:rPr>
              <a:t>query _(@</a:t>
            </a:r>
            <a:r>
              <a:rPr lang="en-US" sz="1800" b="0" dirty="0" err="1" smtClean="0">
                <a:solidFill>
                  <a:srgbClr val="000000"/>
                </a:solidFill>
              </a:rPr>
              <a:t>a,d,P</a:t>
            </a:r>
            <a:r>
              <a:rPr lang="en-US" sz="1800" b="0" dirty="0" smtClean="0">
                <a:solidFill>
                  <a:srgbClr val="00000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&lt;-</a:t>
            </a:r>
            <a:r>
              <a:rPr lang="en-US" sz="1800" b="0" dirty="0" smtClean="0">
                <a:solidFill>
                  <a:srgbClr val="000000"/>
                </a:solidFill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</a:rPr>
              <a:t>path</a:t>
            </a:r>
            <a:r>
              <a:rPr lang="en-US" sz="1800" b="0" dirty="0">
                <a:solidFill>
                  <a:srgbClr val="FF0000"/>
                </a:solidFill>
              </a:rPr>
              <a:t>(@</a:t>
            </a:r>
            <a:r>
              <a:rPr lang="en-US" sz="1800" b="0" dirty="0" err="1">
                <a:solidFill>
                  <a:srgbClr val="FF0000"/>
                </a:solidFill>
              </a:rPr>
              <a:t>a,d,P</a:t>
            </a:r>
            <a:r>
              <a:rPr lang="en-US" sz="1800" b="0" dirty="0">
                <a:solidFill>
                  <a:srgbClr val="FF0000"/>
                </a:solidFill>
              </a:rPr>
              <a:t>)</a:t>
            </a:r>
            <a:r>
              <a:rPr lang="en-US" sz="1800" b="0" dirty="0"/>
              <a:t> </a:t>
            </a:r>
          </a:p>
        </p:txBody>
      </p:sp>
      <p:sp>
        <p:nvSpPr>
          <p:cNvPr id="633077" name="Text Box 245"/>
          <p:cNvSpPr txBox="1">
            <a:spLocks noChangeArrowheads="1"/>
          </p:cNvSpPr>
          <p:nvPr/>
        </p:nvSpPr>
        <p:spPr bwMode="auto">
          <a:xfrm>
            <a:off x="800100" y="3098800"/>
            <a:ext cx="1271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008000"/>
                </a:solidFill>
              </a:rPr>
              <a:t>Neighbor table:</a:t>
            </a:r>
          </a:p>
        </p:txBody>
      </p:sp>
      <p:graphicFrame>
        <p:nvGraphicFramePr>
          <p:cNvPr id="633078" name="Group 246"/>
          <p:cNvGraphicFramePr>
            <a:graphicFrameLocks noGrp="1"/>
          </p:cNvGraphicFramePr>
          <p:nvPr/>
        </p:nvGraphicFramePr>
        <p:xfrm>
          <a:off x="6037263" y="3175000"/>
          <a:ext cx="842962" cy="914400"/>
        </p:xfrm>
        <a:graphic>
          <a:graphicData uri="http://schemas.openxmlformats.org/drawingml/2006/table">
            <a:tbl>
              <a:tblPr/>
              <a:tblGrid>
                <a:gridCol w="460375"/>
                <a:gridCol w="3825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3092" name="Text Box 260"/>
          <p:cNvSpPr txBox="1">
            <a:spLocks noChangeArrowheads="1"/>
          </p:cNvSpPr>
          <p:nvPr/>
        </p:nvSpPr>
        <p:spPr bwMode="auto">
          <a:xfrm>
            <a:off x="6189663" y="28575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rgbClr val="008000"/>
                </a:solidFill>
              </a:rPr>
              <a:t>link</a:t>
            </a:r>
          </a:p>
        </p:txBody>
      </p:sp>
      <p:graphicFrame>
        <p:nvGraphicFramePr>
          <p:cNvPr id="633093" name="Group 261"/>
          <p:cNvGraphicFramePr>
            <a:graphicFrameLocks noGrp="1"/>
          </p:cNvGraphicFramePr>
          <p:nvPr/>
        </p:nvGraphicFramePr>
        <p:xfrm>
          <a:off x="4030663" y="3162300"/>
          <a:ext cx="846137" cy="914400"/>
        </p:xfrm>
        <a:graphic>
          <a:graphicData uri="http://schemas.openxmlformats.org/drawingml/2006/table">
            <a:tbl>
              <a:tblPr/>
              <a:tblGrid>
                <a:gridCol w="515937"/>
                <a:gridCol w="330200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3107" name="Text Box 275"/>
          <p:cNvSpPr txBox="1">
            <a:spLocks noChangeArrowheads="1"/>
          </p:cNvSpPr>
          <p:nvPr/>
        </p:nvSpPr>
        <p:spPr bwMode="auto">
          <a:xfrm>
            <a:off x="4183063" y="28448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rgbClr val="008000"/>
                </a:solidFill>
              </a:rPr>
              <a:t>link</a:t>
            </a:r>
          </a:p>
        </p:txBody>
      </p:sp>
      <p:graphicFrame>
        <p:nvGraphicFramePr>
          <p:cNvPr id="633108" name="Group 276"/>
          <p:cNvGraphicFramePr>
            <a:graphicFrameLocks noGrp="1"/>
          </p:cNvGraphicFramePr>
          <p:nvPr/>
        </p:nvGraphicFramePr>
        <p:xfrm>
          <a:off x="2316163" y="3175000"/>
          <a:ext cx="779462" cy="609600"/>
        </p:xfrm>
        <a:graphic>
          <a:graphicData uri="http://schemas.openxmlformats.org/drawingml/2006/table">
            <a:tbl>
              <a:tblPr/>
              <a:tblGrid>
                <a:gridCol w="460375"/>
                <a:gridCol w="319087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3119" name="Text Box 287"/>
          <p:cNvSpPr txBox="1">
            <a:spLocks noChangeArrowheads="1"/>
          </p:cNvSpPr>
          <p:nvPr/>
        </p:nvSpPr>
        <p:spPr bwMode="auto">
          <a:xfrm>
            <a:off x="2455863" y="28448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rgbClr val="008000"/>
                </a:solidFill>
              </a:rPr>
              <a:t>link</a:t>
            </a:r>
          </a:p>
        </p:txBody>
      </p:sp>
      <p:graphicFrame>
        <p:nvGraphicFramePr>
          <p:cNvPr id="633120" name="Group 288"/>
          <p:cNvGraphicFramePr>
            <a:graphicFrameLocks noGrp="1"/>
          </p:cNvGraphicFramePr>
          <p:nvPr/>
        </p:nvGraphicFramePr>
        <p:xfrm>
          <a:off x="7726363" y="3187700"/>
          <a:ext cx="795337" cy="609600"/>
        </p:xfrm>
        <a:graphic>
          <a:graphicData uri="http://schemas.openxmlformats.org/drawingml/2006/table">
            <a:tbl>
              <a:tblPr/>
              <a:tblGrid>
                <a:gridCol w="503237"/>
                <a:gridCol w="292100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@d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3131" name="Text Box 299"/>
          <p:cNvSpPr txBox="1">
            <a:spLocks noChangeArrowheads="1"/>
          </p:cNvSpPr>
          <p:nvPr/>
        </p:nvSpPr>
        <p:spPr bwMode="auto">
          <a:xfrm>
            <a:off x="7853363" y="2870200"/>
            <a:ext cx="55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rgbClr val="008000"/>
                </a:solidFill>
              </a:rPr>
              <a:t>link</a:t>
            </a:r>
          </a:p>
        </p:txBody>
      </p:sp>
      <p:grpSp>
        <p:nvGrpSpPr>
          <p:cNvPr id="2" name="Group 328"/>
          <p:cNvGrpSpPr>
            <a:grpSpLocks/>
          </p:cNvGrpSpPr>
          <p:nvPr/>
        </p:nvGrpSpPr>
        <p:grpSpPr bwMode="auto">
          <a:xfrm>
            <a:off x="2100263" y="5127625"/>
            <a:ext cx="5080000" cy="368300"/>
            <a:chOff x="1323" y="3230"/>
            <a:chExt cx="3200" cy="232"/>
          </a:xfrm>
        </p:grpSpPr>
        <p:sp>
          <p:nvSpPr>
            <p:cNvPr id="633161" name="Text Box 329"/>
            <p:cNvSpPr txBox="1">
              <a:spLocks noChangeArrowheads="1"/>
            </p:cNvSpPr>
            <p:nvPr/>
          </p:nvSpPr>
          <p:spPr bwMode="auto">
            <a:xfrm>
              <a:off x="1323" y="3230"/>
              <a:ext cx="77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0">
                  <a:solidFill>
                    <a:srgbClr val="FF0000"/>
                  </a:solidFill>
                </a:rPr>
                <a:t>   path</a:t>
              </a:r>
            </a:p>
          </p:txBody>
        </p:sp>
        <p:sp>
          <p:nvSpPr>
            <p:cNvPr id="633162" name="Text Box 330"/>
            <p:cNvSpPr txBox="1">
              <a:spLocks noChangeArrowheads="1"/>
            </p:cNvSpPr>
            <p:nvPr/>
          </p:nvSpPr>
          <p:spPr bwMode="auto">
            <a:xfrm>
              <a:off x="2499" y="3230"/>
              <a:ext cx="77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0">
                  <a:solidFill>
                    <a:srgbClr val="FF0000"/>
                  </a:solidFill>
                </a:rPr>
                <a:t>    path</a:t>
              </a:r>
            </a:p>
          </p:txBody>
        </p:sp>
        <p:sp>
          <p:nvSpPr>
            <p:cNvPr id="633163" name="Text Box 331"/>
            <p:cNvSpPr txBox="1">
              <a:spLocks noChangeArrowheads="1"/>
            </p:cNvSpPr>
            <p:nvPr/>
          </p:nvSpPr>
          <p:spPr bwMode="auto">
            <a:xfrm>
              <a:off x="3747" y="3230"/>
              <a:ext cx="77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0">
                  <a:solidFill>
                    <a:srgbClr val="FF0000"/>
                  </a:solidFill>
                </a:rPr>
                <a:t>   path</a:t>
              </a:r>
            </a:p>
          </p:txBody>
        </p:sp>
      </p:grpSp>
      <p:graphicFrame>
        <p:nvGraphicFramePr>
          <p:cNvPr id="633213" name="Group 381"/>
          <p:cNvGraphicFramePr>
            <a:graphicFrameLocks noGrp="1"/>
          </p:cNvGraphicFramePr>
          <p:nvPr>
            <p:ph/>
          </p:nvPr>
        </p:nvGraphicFramePr>
        <p:xfrm>
          <a:off x="2019300" y="5486400"/>
          <a:ext cx="1635125" cy="609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60375"/>
                <a:gridCol w="319088"/>
                <a:gridCol w="85566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@S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@a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[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a,b,c,d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]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33184" name="Oval 352"/>
          <p:cNvSpPr>
            <a:spLocks noChangeArrowheads="1"/>
          </p:cNvSpPr>
          <p:nvPr/>
        </p:nvSpPr>
        <p:spPr bwMode="auto">
          <a:xfrm>
            <a:off x="3886200" y="5800725"/>
            <a:ext cx="1581150" cy="2921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3185" name="Oval 353"/>
          <p:cNvSpPr>
            <a:spLocks noChangeArrowheads="1"/>
          </p:cNvSpPr>
          <p:nvPr/>
        </p:nvSpPr>
        <p:spPr bwMode="auto">
          <a:xfrm>
            <a:off x="4000500" y="3749675"/>
            <a:ext cx="895350" cy="3429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3186" name="Text Box 354"/>
          <p:cNvSpPr txBox="1">
            <a:spLocks noChangeArrowheads="1"/>
          </p:cNvSpPr>
          <p:nvPr/>
        </p:nvSpPr>
        <p:spPr bwMode="auto">
          <a:xfrm>
            <a:off x="2566988" y="4927600"/>
            <a:ext cx="191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rgbClr val="FF0000"/>
                </a:solidFill>
              </a:rPr>
              <a:t>path(@</a:t>
            </a:r>
            <a:r>
              <a:rPr lang="en-US" sz="1400">
                <a:solidFill>
                  <a:srgbClr val="FF0000"/>
                </a:solidFill>
              </a:rPr>
              <a:t>a</a:t>
            </a:r>
            <a:r>
              <a:rPr lang="en-US" sz="1400" b="0">
                <a:solidFill>
                  <a:srgbClr val="FF0000"/>
                </a:solidFill>
              </a:rPr>
              <a:t>,d,[a,b,c,d])</a:t>
            </a:r>
          </a:p>
        </p:txBody>
      </p:sp>
      <p:sp>
        <p:nvSpPr>
          <p:cNvPr id="633187" name="AutoShape 355"/>
          <p:cNvSpPr>
            <a:spLocks noChangeArrowheads="1"/>
          </p:cNvSpPr>
          <p:nvPr/>
        </p:nvSpPr>
        <p:spPr bwMode="auto">
          <a:xfrm rot="10800000">
            <a:off x="2579688" y="4651375"/>
            <a:ext cx="1701800" cy="241300"/>
          </a:xfrm>
          <a:prstGeom prst="curvedDownArrow">
            <a:avLst>
              <a:gd name="adj1" fmla="val 141053"/>
              <a:gd name="adj2" fmla="val 282105"/>
              <a:gd name="adj3" fmla="val 3333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3188" name="Text Box 356"/>
          <p:cNvSpPr txBox="1">
            <a:spLocks noChangeArrowheads="1"/>
          </p:cNvSpPr>
          <p:nvPr/>
        </p:nvSpPr>
        <p:spPr bwMode="auto">
          <a:xfrm>
            <a:off x="992188" y="3168650"/>
            <a:ext cx="7334250" cy="9461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FFFF66"/>
                </a:solidFill>
              </a:rPr>
              <a:t>Communication patterns are identical to those in the actual path vector protocol </a:t>
            </a:r>
          </a:p>
        </p:txBody>
      </p:sp>
      <p:grpSp>
        <p:nvGrpSpPr>
          <p:cNvPr id="3" name="Group 389"/>
          <p:cNvGrpSpPr>
            <a:grpSpLocks/>
          </p:cNvGrpSpPr>
          <p:nvPr/>
        </p:nvGrpSpPr>
        <p:grpSpPr bwMode="auto">
          <a:xfrm>
            <a:off x="3352801" y="2285994"/>
            <a:ext cx="3886201" cy="533401"/>
            <a:chOff x="2485" y="1410"/>
            <a:chExt cx="2448" cy="336"/>
          </a:xfrm>
          <a:noFill/>
        </p:grpSpPr>
        <p:sp>
          <p:nvSpPr>
            <p:cNvPr id="633215" name="Text Box 383"/>
            <p:cNvSpPr txBox="1">
              <a:spLocks noChangeArrowheads="1"/>
            </p:cNvSpPr>
            <p:nvPr/>
          </p:nvSpPr>
          <p:spPr bwMode="auto">
            <a:xfrm>
              <a:off x="2703" y="1534"/>
              <a:ext cx="2230" cy="2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Matching variable</a:t>
              </a:r>
              <a:r>
                <a:rPr lang="en-US" sz="1600" dirty="0"/>
                <a:t> </a:t>
              </a:r>
              <a:r>
                <a:rPr lang="en-US" sz="1600" dirty="0">
                  <a:solidFill>
                    <a:srgbClr val="FF0000"/>
                  </a:solidFill>
                </a:rPr>
                <a:t>Z</a:t>
              </a:r>
              <a:r>
                <a:rPr lang="en-US" sz="1600" dirty="0"/>
                <a:t> </a:t>
              </a:r>
              <a:r>
                <a:rPr lang="en-US" sz="1600" dirty="0">
                  <a:solidFill>
                    <a:srgbClr val="000000"/>
                  </a:solidFill>
                </a:rPr>
                <a:t>= “Join”</a:t>
              </a:r>
            </a:p>
          </p:txBody>
        </p:sp>
        <p:grpSp>
          <p:nvGrpSpPr>
            <p:cNvPr id="4" name="Group 385"/>
            <p:cNvGrpSpPr>
              <a:grpSpLocks/>
            </p:cNvGrpSpPr>
            <p:nvPr/>
          </p:nvGrpSpPr>
          <p:grpSpPr bwMode="auto">
            <a:xfrm>
              <a:off x="4261" y="1574"/>
              <a:ext cx="257" cy="149"/>
              <a:chOff x="1471" y="2780"/>
              <a:chExt cx="280" cy="184"/>
            </a:xfrm>
            <a:grpFill/>
          </p:grpSpPr>
          <p:sp>
            <p:nvSpPr>
              <p:cNvPr id="633218" name="AutoShape 386"/>
              <p:cNvSpPr>
                <a:spLocks noChangeArrowheads="1"/>
              </p:cNvSpPr>
              <p:nvPr/>
            </p:nvSpPr>
            <p:spPr bwMode="auto">
              <a:xfrm rot="16200000">
                <a:off x="1587" y="2800"/>
                <a:ext cx="184" cy="144"/>
              </a:xfrm>
              <a:prstGeom prst="triangle">
                <a:avLst>
                  <a:gd name="adj" fmla="val 50000"/>
                </a:avLst>
              </a:prstGeom>
              <a:grp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219" name="AutoShape 387"/>
              <p:cNvSpPr>
                <a:spLocks noChangeArrowheads="1"/>
              </p:cNvSpPr>
              <p:nvPr/>
            </p:nvSpPr>
            <p:spPr bwMode="auto">
              <a:xfrm rot="5400000" flipH="1">
                <a:off x="1451" y="2800"/>
                <a:ext cx="184" cy="144"/>
              </a:xfrm>
              <a:prstGeom prst="triangle">
                <a:avLst>
                  <a:gd name="adj" fmla="val 50000"/>
                </a:avLst>
              </a:prstGeom>
              <a:grp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3216" name="AutoShape 384"/>
            <p:cNvSpPr>
              <a:spLocks noChangeArrowheads="1"/>
            </p:cNvSpPr>
            <p:nvPr/>
          </p:nvSpPr>
          <p:spPr bwMode="auto">
            <a:xfrm flipH="1">
              <a:off x="2485" y="1410"/>
              <a:ext cx="1046" cy="85"/>
            </a:xfrm>
            <a:prstGeom prst="curvedUpArrow">
              <a:avLst>
                <a:gd name="adj1" fmla="val 112804"/>
                <a:gd name="adj2" fmla="val 416805"/>
                <a:gd name="adj3" fmla="val 3161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3073" name="Rectangle 241"/>
          <p:cNvSpPr>
            <a:spLocks noChangeArrowheads="1"/>
          </p:cNvSpPr>
          <p:nvPr/>
        </p:nvSpPr>
        <p:spPr bwMode="auto">
          <a:xfrm>
            <a:off x="630238" y="1524000"/>
            <a:ext cx="78279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0" dirty="0">
                <a:solidFill>
                  <a:srgbClr val="000000"/>
                </a:solidFill>
              </a:rPr>
              <a:t>R1: path(@S,D,P) </a:t>
            </a:r>
            <a:r>
              <a:rPr lang="en-US" sz="1600" dirty="0" smtClean="0">
                <a:solidFill>
                  <a:srgbClr val="000000"/>
                </a:solidFill>
                <a:sym typeface="Symbol" pitchFamily="18" charset="2"/>
              </a:rPr>
              <a:t>&lt;-</a:t>
            </a:r>
            <a:r>
              <a:rPr lang="en-US" sz="1600" b="0" dirty="0" smtClean="0">
                <a:solidFill>
                  <a:srgbClr val="000000"/>
                </a:solidFill>
              </a:rPr>
              <a:t> </a:t>
            </a:r>
            <a:r>
              <a:rPr lang="en-US" sz="1600" b="0" dirty="0">
                <a:solidFill>
                  <a:srgbClr val="000000"/>
                </a:solidFill>
              </a:rPr>
              <a:t>link(@S,D), P=(S,D).</a:t>
            </a:r>
          </a:p>
          <a:p>
            <a:pPr algn="l">
              <a:spcBef>
                <a:spcPct val="50000"/>
              </a:spcBef>
            </a:pPr>
            <a:r>
              <a:rPr lang="en-US" sz="1800" b="0" dirty="0">
                <a:solidFill>
                  <a:srgbClr val="FF0000"/>
                </a:solidFill>
              </a:rPr>
              <a:t>R2: path(@S,D,P)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&lt;-</a:t>
            </a:r>
            <a:r>
              <a:rPr lang="en-US" sz="1800" b="0" dirty="0" smtClean="0">
                <a:solidFill>
                  <a:srgbClr val="FF0000"/>
                </a:solidFill>
              </a:rPr>
              <a:t> </a:t>
            </a:r>
            <a:r>
              <a:rPr lang="en-US" sz="1800" b="0" dirty="0">
                <a:solidFill>
                  <a:srgbClr val="008000"/>
                </a:solidFill>
              </a:rPr>
              <a:t>link(@Z,S),</a:t>
            </a:r>
            <a:r>
              <a:rPr lang="en-US" sz="1800" b="0" dirty="0">
                <a:solidFill>
                  <a:srgbClr val="FF0000"/>
                </a:solidFill>
              </a:rPr>
              <a:t> path(@Z,D,P</a:t>
            </a:r>
            <a:r>
              <a:rPr lang="en-US" sz="1800" b="0" baseline="-25000" dirty="0">
                <a:solidFill>
                  <a:srgbClr val="FF0000"/>
                </a:solidFill>
              </a:rPr>
              <a:t>2</a:t>
            </a:r>
            <a:r>
              <a:rPr lang="en-US" sz="1800" b="0" dirty="0">
                <a:solidFill>
                  <a:srgbClr val="FF0000"/>
                </a:solidFill>
              </a:rPr>
              <a:t>), P=S</a:t>
            </a:r>
            <a:r>
              <a:rPr lang="en-US" sz="1800" b="0" dirty="0">
                <a:solidFill>
                  <a:srgbClr val="FF0000"/>
                </a:solidFill>
                <a:sym typeface="Symbol" pitchFamily="18" charset="2"/>
              </a:rPr>
              <a:t></a:t>
            </a:r>
            <a:r>
              <a:rPr lang="en-US" sz="1800" b="0" dirty="0">
                <a:solidFill>
                  <a:srgbClr val="FF0000"/>
                </a:solidFill>
              </a:rPr>
              <a:t>P</a:t>
            </a:r>
            <a:r>
              <a:rPr lang="en-US" sz="1800" b="0" baseline="-25000" dirty="0">
                <a:solidFill>
                  <a:srgbClr val="FF0000"/>
                </a:solidFill>
              </a:rPr>
              <a:t>2</a:t>
            </a:r>
            <a:r>
              <a:rPr lang="en-US" sz="1800" b="0" dirty="0">
                <a:solidFill>
                  <a:srgbClr val="FF0000"/>
                </a:solidFill>
              </a:rPr>
              <a:t>.</a:t>
            </a:r>
            <a:r>
              <a:rPr lang="en-US" sz="1900" b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2D5-13B9-4AF0-B392-9D27D18654C1}" type="slidenum">
              <a:rPr lang="en-US"/>
              <a:pPr/>
              <a:t>92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2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63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3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3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926" grpId="0"/>
      <p:bldP spid="633005" grpId="0" animBg="1"/>
      <p:bldP spid="633005" grpId="1" animBg="1"/>
      <p:bldP spid="633006" grpId="0" animBg="1"/>
      <p:bldP spid="633006" grpId="1" animBg="1"/>
      <p:bldP spid="633071" grpId="0" animBg="1"/>
      <p:bldP spid="633184" grpId="0" animBg="1"/>
      <p:bldP spid="633184" grpId="1" animBg="1"/>
      <p:bldP spid="633184" grpId="2" animBg="1"/>
      <p:bldP spid="633185" grpId="0" animBg="1"/>
      <p:bldP spid="633185" grpId="1" animBg="1"/>
      <p:bldP spid="633185" grpId="2" animBg="1"/>
      <p:bldP spid="633186" grpId="0" autoUpdateAnimBg="0"/>
      <p:bldP spid="633187" grpId="0" animBg="1"/>
      <p:bldP spid="633188" grpId="0" animBg="1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619125" y="1827213"/>
            <a:ext cx="8204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0" dirty="0"/>
              <a:t> </a:t>
            </a:r>
            <a:r>
              <a:rPr lang="en-US" sz="2000" b="0" dirty="0"/>
              <a:t>R1: path(@S,D,P,C) </a:t>
            </a:r>
            <a:r>
              <a:rPr lang="en-US" sz="1600" dirty="0" smtClean="0">
                <a:sym typeface="Symbol" pitchFamily="18" charset="2"/>
              </a:rPr>
              <a:t>&lt;-</a:t>
            </a:r>
            <a:r>
              <a:rPr lang="en-US" sz="2000" b="0" dirty="0" smtClean="0"/>
              <a:t> </a:t>
            </a:r>
            <a:r>
              <a:rPr lang="en-US" sz="2000" b="0" dirty="0"/>
              <a:t>link(@S,D,C), P=(S,D).</a:t>
            </a:r>
          </a:p>
          <a:p>
            <a:pPr algn="l"/>
            <a:r>
              <a:rPr lang="en-US" sz="2000" b="0" dirty="0"/>
              <a:t> R2: path(@S,D,P,C) </a:t>
            </a:r>
            <a:r>
              <a:rPr lang="en-US" sz="1600" dirty="0" smtClean="0">
                <a:sym typeface="Symbol" pitchFamily="18" charset="2"/>
              </a:rPr>
              <a:t>&lt;-</a:t>
            </a:r>
            <a:r>
              <a:rPr lang="en-US" sz="2000" b="0" dirty="0" smtClean="0"/>
              <a:t> </a:t>
            </a:r>
            <a:r>
              <a:rPr lang="en-US" sz="2000" b="0" dirty="0"/>
              <a:t>link(@S,Z,C</a:t>
            </a:r>
            <a:r>
              <a:rPr lang="en-US" sz="2000" b="0" baseline="-25000" dirty="0"/>
              <a:t>1</a:t>
            </a:r>
            <a:r>
              <a:rPr lang="en-US" sz="2000" b="0" dirty="0"/>
              <a:t>), path(@Z,D,P</a:t>
            </a:r>
            <a:r>
              <a:rPr lang="en-US" sz="2000" b="0" baseline="-25000" dirty="0"/>
              <a:t>2</a:t>
            </a:r>
            <a:r>
              <a:rPr lang="en-US" sz="2000" b="0" dirty="0"/>
              <a:t>,C</a:t>
            </a:r>
            <a:r>
              <a:rPr lang="en-US" sz="2000" b="0" baseline="-25000" dirty="0"/>
              <a:t>2</a:t>
            </a:r>
            <a:r>
              <a:rPr lang="en-US" sz="2000" b="0" dirty="0"/>
              <a:t>), C=C</a:t>
            </a:r>
            <a:r>
              <a:rPr lang="en-US" sz="2000" b="0" baseline="-25000" dirty="0"/>
              <a:t>1</a:t>
            </a:r>
            <a:r>
              <a:rPr lang="en-US" sz="2000" b="0" dirty="0"/>
              <a:t>+C</a:t>
            </a:r>
            <a:r>
              <a:rPr lang="en-US" sz="2000" b="0" baseline="-25000" dirty="0"/>
              <a:t>2</a:t>
            </a:r>
            <a:r>
              <a:rPr lang="en-US" sz="2000" b="0" dirty="0"/>
              <a:t>,</a:t>
            </a:r>
            <a:r>
              <a:rPr lang="en-US" sz="2400" b="0" dirty="0"/>
              <a:t> </a:t>
            </a:r>
          </a:p>
          <a:p>
            <a:pPr algn="l"/>
            <a:r>
              <a:rPr lang="en-US" sz="2400" b="0" dirty="0"/>
              <a:t>                            </a:t>
            </a:r>
            <a:endParaRPr lang="en-US" sz="2000" b="0" dirty="0"/>
          </a:p>
          <a:p>
            <a:pPr algn="l"/>
            <a:endParaRPr lang="en-US" sz="2000" b="0" dirty="0"/>
          </a:p>
          <a:p>
            <a:pPr algn="l"/>
            <a:r>
              <a:rPr lang="en-US" sz="2000" b="0" dirty="0" smtClean="0">
                <a:solidFill>
                  <a:srgbClr val="FF0000"/>
                </a:solidFill>
              </a:rPr>
              <a:t> query</a:t>
            </a:r>
            <a:r>
              <a:rPr lang="en-US" sz="2000" dirty="0" smtClean="0">
                <a:solidFill>
                  <a:srgbClr val="FF0000"/>
                </a:solidFill>
              </a:rPr>
              <a:t>_(@S,D,P,C) &lt;- </a:t>
            </a:r>
            <a:r>
              <a:rPr lang="en-US" sz="2000" b="0" dirty="0" err="1" smtClean="0">
                <a:solidFill>
                  <a:srgbClr val="FF0000"/>
                </a:solidFill>
              </a:rPr>
              <a:t>bestPath</a:t>
            </a:r>
            <a:r>
              <a:rPr lang="en-US" sz="2000" b="0" dirty="0">
                <a:solidFill>
                  <a:srgbClr val="FF0000"/>
                </a:solidFill>
              </a:rPr>
              <a:t>(@S,D,P,C)</a:t>
            </a:r>
          </a:p>
        </p:txBody>
      </p:sp>
      <p:sp>
        <p:nvSpPr>
          <p:cNvPr id="676867" name="Rectangle 3"/>
          <p:cNvSpPr>
            <a:spLocks noChangeArrowheads="1"/>
          </p:cNvSpPr>
          <p:nvPr/>
        </p:nvSpPr>
        <p:spPr bwMode="auto">
          <a:xfrm>
            <a:off x="663297" y="2574925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0" dirty="0">
                <a:solidFill>
                  <a:srgbClr val="FF0000"/>
                </a:solidFill>
              </a:rPr>
              <a:t>R3: </a:t>
            </a:r>
            <a:r>
              <a:rPr lang="en-US" sz="2000" b="0" dirty="0" err="1">
                <a:solidFill>
                  <a:srgbClr val="FF0000"/>
                </a:solidFill>
              </a:rPr>
              <a:t>bestPathCost</a:t>
            </a:r>
            <a:r>
              <a:rPr lang="en-US" sz="2000" b="0" dirty="0">
                <a:solidFill>
                  <a:srgbClr val="FF0000"/>
                </a:solidFill>
              </a:rPr>
              <a:t>(@</a:t>
            </a:r>
            <a:r>
              <a:rPr lang="en-US" sz="2000" b="0" dirty="0" err="1">
                <a:solidFill>
                  <a:srgbClr val="FF0000"/>
                </a:solidFill>
              </a:rPr>
              <a:t>S,D,min</a:t>
            </a:r>
            <a:r>
              <a:rPr lang="en-US" sz="2000" b="0" dirty="0">
                <a:solidFill>
                  <a:srgbClr val="FF0000"/>
                </a:solidFill>
              </a:rPr>
              <a:t>&lt;C&gt;) </a:t>
            </a:r>
            <a:r>
              <a:rPr lang="en-US" sz="1600" dirty="0" smtClean="0">
                <a:solidFill>
                  <a:srgbClr val="FF0000"/>
                </a:solidFill>
                <a:sym typeface="Symbol" pitchFamily="18" charset="2"/>
              </a:rPr>
              <a:t>&lt;- </a:t>
            </a:r>
            <a:r>
              <a:rPr lang="en-US" sz="2000" b="0" dirty="0" smtClean="0">
                <a:solidFill>
                  <a:srgbClr val="FF0000"/>
                </a:solidFill>
              </a:rPr>
              <a:t>path</a:t>
            </a:r>
            <a:r>
              <a:rPr lang="en-US" sz="2000" b="0" dirty="0">
                <a:solidFill>
                  <a:srgbClr val="FF0000"/>
                </a:solidFill>
              </a:rPr>
              <a:t>(@</a:t>
            </a:r>
            <a:r>
              <a:rPr lang="en-US" sz="2000" b="0" dirty="0" smtClean="0">
                <a:solidFill>
                  <a:srgbClr val="FF0000"/>
                </a:solidFill>
              </a:rPr>
              <a:t>S,D,P,C</a:t>
            </a:r>
            <a:r>
              <a:rPr lang="en-US" sz="2000" b="0" dirty="0">
                <a:solidFill>
                  <a:srgbClr val="FF0000"/>
                </a:solidFill>
              </a:rPr>
              <a:t>).</a:t>
            </a:r>
          </a:p>
          <a:p>
            <a:pPr algn="l"/>
            <a:r>
              <a:rPr lang="en-US" sz="2000" b="0" dirty="0">
                <a:solidFill>
                  <a:srgbClr val="FF0000"/>
                </a:solidFill>
              </a:rPr>
              <a:t>R4: </a:t>
            </a:r>
            <a:r>
              <a:rPr lang="en-US" sz="2000" b="0" dirty="0" err="1">
                <a:solidFill>
                  <a:srgbClr val="FF0000"/>
                </a:solidFill>
              </a:rPr>
              <a:t>bestPath</a:t>
            </a:r>
            <a:r>
              <a:rPr lang="en-US" sz="2000" b="0" dirty="0">
                <a:solidFill>
                  <a:srgbClr val="FF0000"/>
                </a:solidFill>
              </a:rPr>
              <a:t>(@</a:t>
            </a:r>
            <a:r>
              <a:rPr lang="en-US" sz="2000" b="0" dirty="0" smtClean="0">
                <a:solidFill>
                  <a:srgbClr val="FF0000"/>
                </a:solidFill>
              </a:rPr>
              <a:t>S,D,P,C</a:t>
            </a:r>
            <a:r>
              <a:rPr lang="en-US" sz="2000" b="0" dirty="0">
                <a:solidFill>
                  <a:srgbClr val="FF0000"/>
                </a:solidFill>
              </a:rPr>
              <a:t>) </a:t>
            </a:r>
            <a:r>
              <a:rPr lang="en-US" sz="1600" dirty="0" smtClean="0">
                <a:solidFill>
                  <a:srgbClr val="FF0000"/>
                </a:solidFill>
                <a:sym typeface="Symbol" pitchFamily="18" charset="2"/>
              </a:rPr>
              <a:t>&lt;-</a:t>
            </a:r>
            <a:r>
              <a:rPr lang="en-US" sz="2000" b="0" dirty="0" smtClean="0">
                <a:solidFill>
                  <a:srgbClr val="FF0000"/>
                </a:solidFill>
              </a:rPr>
              <a:t> </a:t>
            </a:r>
            <a:r>
              <a:rPr lang="en-US" sz="2000" b="0" dirty="0" err="1">
                <a:solidFill>
                  <a:srgbClr val="FF0000"/>
                </a:solidFill>
              </a:rPr>
              <a:t>bestPathCost</a:t>
            </a:r>
            <a:r>
              <a:rPr lang="en-US" sz="2000" b="0" dirty="0">
                <a:solidFill>
                  <a:srgbClr val="FF0000"/>
                </a:solidFill>
              </a:rPr>
              <a:t>(@S,D,C), path(@S,D,P,C).</a:t>
            </a:r>
          </a:p>
        </p:txBody>
      </p:sp>
      <p:sp>
        <p:nvSpPr>
          <p:cNvPr id="67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All-pairs </a:t>
            </a:r>
            <a:r>
              <a:rPr lang="en-US" dirty="0" smtClean="0"/>
              <a:t>Shortest-path</a:t>
            </a:r>
            <a:endParaRPr lang="en-US" dirty="0"/>
          </a:p>
        </p:txBody>
      </p:sp>
      <p:sp>
        <p:nvSpPr>
          <p:cNvPr id="676870" name="Rectangle 6"/>
          <p:cNvSpPr>
            <a:spLocks noChangeArrowheads="1"/>
          </p:cNvSpPr>
          <p:nvPr/>
        </p:nvSpPr>
        <p:spPr bwMode="auto">
          <a:xfrm>
            <a:off x="7172898" y="2133600"/>
            <a:ext cx="109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P=S</a:t>
            </a:r>
            <a:r>
              <a:rPr lang="en-US" sz="2400" b="0" dirty="0">
                <a:sym typeface="Symbol" pitchFamily="18" charset="2"/>
              </a:rPr>
              <a:t></a:t>
            </a:r>
            <a:r>
              <a:rPr lang="en-US" sz="2000" b="0" dirty="0"/>
              <a:t>P</a:t>
            </a:r>
            <a:r>
              <a:rPr lang="en-US" sz="2000" b="0" baseline="-25000" dirty="0"/>
              <a:t>2</a:t>
            </a:r>
            <a:r>
              <a:rPr lang="en-US" sz="2000" b="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93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532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7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440"/>
            <a:ext cx="8610600" cy="1143000"/>
          </a:xfrm>
        </p:spPr>
        <p:txBody>
          <a:bodyPr/>
          <a:lstStyle/>
          <a:p>
            <a:r>
              <a:rPr lang="en-US" sz="4000" dirty="0" smtClean="0"/>
              <a:t>Distributed Semi-naïve Evaluation</a:t>
            </a:r>
            <a:endParaRPr lang="en-US" sz="4000" dirty="0"/>
          </a:p>
        </p:txBody>
      </p:sp>
      <p:sp>
        <p:nvSpPr>
          <p:cNvPr id="840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05040"/>
            <a:ext cx="8153400" cy="4114800"/>
          </a:xfrm>
        </p:spPr>
        <p:txBody>
          <a:bodyPr/>
          <a:lstStyle/>
          <a:p>
            <a:r>
              <a:rPr lang="en-US" sz="2400" dirty="0"/>
              <a:t>Semi-naïve evaluation:</a:t>
            </a:r>
          </a:p>
          <a:p>
            <a:pPr lvl="1"/>
            <a:r>
              <a:rPr lang="en-US" sz="2000" dirty="0"/>
              <a:t>Iterations (rounds) of synchronous computation</a:t>
            </a:r>
          </a:p>
          <a:p>
            <a:pPr lvl="1"/>
            <a:r>
              <a:rPr lang="en-US" sz="2000" dirty="0"/>
              <a:t>Results from iteration </a:t>
            </a:r>
            <a:r>
              <a:rPr lang="en-US" sz="2000" dirty="0" err="1"/>
              <a:t>i</a:t>
            </a:r>
            <a:r>
              <a:rPr lang="en-US" sz="2000" baseline="30000" dirty="0" err="1"/>
              <a:t>th</a:t>
            </a:r>
            <a:r>
              <a:rPr lang="en-US" sz="2000" dirty="0"/>
              <a:t> used in (i+1)</a:t>
            </a:r>
            <a:r>
              <a:rPr lang="en-US" sz="2000" baseline="30000" dirty="0" err="1"/>
              <a:t>th</a:t>
            </a:r>
            <a:endParaRPr lang="en-US" sz="2000" baseline="30000" dirty="0"/>
          </a:p>
          <a:p>
            <a:pPr lvl="1">
              <a:buFont typeface="Wingdings" pitchFamily="2" charset="2"/>
              <a:buNone/>
            </a:pPr>
            <a:endParaRPr lang="en-US" sz="2000" baseline="30000" dirty="0"/>
          </a:p>
        </p:txBody>
      </p:sp>
      <p:sp>
        <p:nvSpPr>
          <p:cNvPr id="840714" name="Text Box 10"/>
          <p:cNvSpPr txBox="1">
            <a:spLocks noChangeArrowheads="1"/>
          </p:cNvSpPr>
          <p:nvPr/>
        </p:nvSpPr>
        <p:spPr bwMode="auto">
          <a:xfrm>
            <a:off x="2997200" y="5335677"/>
            <a:ext cx="207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Path Table</a:t>
            </a:r>
          </a:p>
        </p:txBody>
      </p:sp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3251200" y="2716302"/>
            <a:ext cx="2489200" cy="1016000"/>
            <a:chOff x="2048" y="1960"/>
            <a:chExt cx="1568" cy="640"/>
          </a:xfrm>
        </p:grpSpPr>
        <p:sp>
          <p:nvSpPr>
            <p:cNvPr id="840728" name="Rectangle 24"/>
            <p:cNvSpPr>
              <a:spLocks noChangeArrowheads="1"/>
            </p:cNvSpPr>
            <p:nvPr/>
          </p:nvSpPr>
          <p:spPr bwMode="auto">
            <a:xfrm>
              <a:off x="2048" y="2280"/>
              <a:ext cx="944" cy="1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840729" name="Rectangle 25"/>
            <p:cNvSpPr>
              <a:spLocks noChangeArrowheads="1"/>
            </p:cNvSpPr>
            <p:nvPr/>
          </p:nvSpPr>
          <p:spPr bwMode="auto">
            <a:xfrm>
              <a:off x="2048" y="2440"/>
              <a:ext cx="944" cy="1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840732" name="Text Box 28"/>
            <p:cNvSpPr txBox="1">
              <a:spLocks noChangeArrowheads="1"/>
            </p:cNvSpPr>
            <p:nvPr/>
          </p:nvSpPr>
          <p:spPr bwMode="auto">
            <a:xfrm>
              <a:off x="2936" y="2136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</a:rPr>
                <a:t> 3-hop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40734" name="Rectangle 30"/>
            <p:cNvSpPr>
              <a:spLocks noChangeArrowheads="1"/>
            </p:cNvSpPr>
            <p:nvPr/>
          </p:nvSpPr>
          <p:spPr bwMode="auto">
            <a:xfrm>
              <a:off x="2048" y="1960"/>
              <a:ext cx="944" cy="1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840735" name="Rectangle 31"/>
            <p:cNvSpPr>
              <a:spLocks noChangeArrowheads="1"/>
            </p:cNvSpPr>
            <p:nvPr/>
          </p:nvSpPr>
          <p:spPr bwMode="auto">
            <a:xfrm>
              <a:off x="2048" y="2120"/>
              <a:ext cx="944" cy="1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" name="Group 145"/>
          <p:cNvGrpSpPr>
            <a:grpSpLocks/>
          </p:cNvGrpSpPr>
          <p:nvPr/>
        </p:nvGrpSpPr>
        <p:grpSpPr bwMode="auto">
          <a:xfrm>
            <a:off x="3251200" y="4494302"/>
            <a:ext cx="2476500" cy="762000"/>
            <a:chOff x="2048" y="3080"/>
            <a:chExt cx="1560" cy="480"/>
          </a:xfrm>
        </p:grpSpPr>
        <p:sp>
          <p:nvSpPr>
            <p:cNvPr id="840716" name="Rectangle 12"/>
            <p:cNvSpPr>
              <a:spLocks noChangeArrowheads="1"/>
            </p:cNvSpPr>
            <p:nvPr/>
          </p:nvSpPr>
          <p:spPr bwMode="auto">
            <a:xfrm>
              <a:off x="2048" y="3240"/>
              <a:ext cx="944" cy="1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/>
                <a:t>2</a:t>
              </a:r>
            </a:p>
          </p:txBody>
        </p:sp>
        <p:sp>
          <p:nvSpPr>
            <p:cNvPr id="840718" name="Rectangle 14"/>
            <p:cNvSpPr>
              <a:spLocks noChangeArrowheads="1"/>
            </p:cNvSpPr>
            <p:nvPr/>
          </p:nvSpPr>
          <p:spPr bwMode="auto">
            <a:xfrm>
              <a:off x="2048" y="3400"/>
              <a:ext cx="944" cy="1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840720" name="Text Box 16"/>
            <p:cNvSpPr txBox="1">
              <a:spLocks noChangeArrowheads="1"/>
            </p:cNvSpPr>
            <p:nvPr/>
          </p:nvSpPr>
          <p:spPr bwMode="auto">
            <a:xfrm>
              <a:off x="2928" y="3232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 1-hop</a:t>
              </a:r>
              <a:endParaRPr lang="en-US" sz="2000" dirty="0"/>
            </a:p>
          </p:txBody>
        </p:sp>
        <p:sp>
          <p:nvSpPr>
            <p:cNvPr id="840742" name="Rectangle 38"/>
            <p:cNvSpPr>
              <a:spLocks noChangeArrowheads="1"/>
            </p:cNvSpPr>
            <p:nvPr/>
          </p:nvSpPr>
          <p:spPr bwMode="auto">
            <a:xfrm>
              <a:off x="2048" y="3080"/>
              <a:ext cx="944" cy="1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/>
                <a:t>3</a:t>
              </a:r>
            </a:p>
          </p:txBody>
        </p:sp>
      </p:grpSp>
      <p:grpSp>
        <p:nvGrpSpPr>
          <p:cNvPr id="4" name="Group 146"/>
          <p:cNvGrpSpPr>
            <a:grpSpLocks/>
          </p:cNvGrpSpPr>
          <p:nvPr/>
        </p:nvGrpSpPr>
        <p:grpSpPr bwMode="auto">
          <a:xfrm>
            <a:off x="3251200" y="3732302"/>
            <a:ext cx="2489200" cy="762000"/>
            <a:chOff x="2048" y="2600"/>
            <a:chExt cx="1568" cy="480"/>
          </a:xfrm>
        </p:grpSpPr>
        <p:sp>
          <p:nvSpPr>
            <p:cNvPr id="840722" name="Rectangle 18"/>
            <p:cNvSpPr>
              <a:spLocks noChangeArrowheads="1"/>
            </p:cNvSpPr>
            <p:nvPr/>
          </p:nvSpPr>
          <p:spPr bwMode="auto">
            <a:xfrm>
              <a:off x="2048" y="2600"/>
              <a:ext cx="944" cy="160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/>
                <a:t>6</a:t>
              </a:r>
            </a:p>
          </p:txBody>
        </p:sp>
        <p:sp>
          <p:nvSpPr>
            <p:cNvPr id="840724" name="Rectangle 20"/>
            <p:cNvSpPr>
              <a:spLocks noChangeArrowheads="1"/>
            </p:cNvSpPr>
            <p:nvPr/>
          </p:nvSpPr>
          <p:spPr bwMode="auto">
            <a:xfrm>
              <a:off x="2048" y="2760"/>
              <a:ext cx="944" cy="160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/>
                <a:t>5</a:t>
              </a:r>
            </a:p>
          </p:txBody>
        </p:sp>
        <p:sp>
          <p:nvSpPr>
            <p:cNvPr id="840726" name="Text Box 22"/>
            <p:cNvSpPr txBox="1">
              <a:spLocks noChangeArrowheads="1"/>
            </p:cNvSpPr>
            <p:nvPr/>
          </p:nvSpPr>
          <p:spPr bwMode="auto">
            <a:xfrm>
              <a:off x="2936" y="2784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6600"/>
                  </a:solidFill>
                </a:rPr>
                <a:t> 2-hop</a:t>
              </a:r>
              <a:endParaRPr lang="en-US" sz="2000" dirty="0">
                <a:solidFill>
                  <a:srgbClr val="006600"/>
                </a:solidFill>
              </a:endParaRPr>
            </a:p>
          </p:txBody>
        </p:sp>
        <p:sp>
          <p:nvSpPr>
            <p:cNvPr id="840743" name="Rectangle 39"/>
            <p:cNvSpPr>
              <a:spLocks noChangeArrowheads="1"/>
            </p:cNvSpPr>
            <p:nvPr/>
          </p:nvSpPr>
          <p:spPr bwMode="auto">
            <a:xfrm>
              <a:off x="2048" y="2920"/>
              <a:ext cx="944" cy="160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/>
                <a:t>4</a:t>
              </a:r>
            </a:p>
          </p:txBody>
        </p:sp>
      </p:grpSp>
      <p:sp>
        <p:nvSpPr>
          <p:cNvPr id="840772" name="Rectangle 68"/>
          <p:cNvSpPr>
            <a:spLocks noChangeArrowheads="1"/>
          </p:cNvSpPr>
          <p:nvPr/>
        </p:nvSpPr>
        <p:spPr bwMode="auto">
          <a:xfrm>
            <a:off x="584200" y="4710202"/>
            <a:ext cx="1498600" cy="25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40773" name="Rectangle 69"/>
          <p:cNvSpPr>
            <a:spLocks noChangeArrowheads="1"/>
          </p:cNvSpPr>
          <p:nvPr/>
        </p:nvSpPr>
        <p:spPr bwMode="auto">
          <a:xfrm>
            <a:off x="584200" y="4964202"/>
            <a:ext cx="1498600" cy="25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40774" name="Rectangle 70"/>
          <p:cNvSpPr>
            <a:spLocks noChangeArrowheads="1"/>
          </p:cNvSpPr>
          <p:nvPr/>
        </p:nvSpPr>
        <p:spPr bwMode="auto">
          <a:xfrm>
            <a:off x="584200" y="4456202"/>
            <a:ext cx="1498600" cy="25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40776" name="Text Box 72"/>
          <p:cNvSpPr txBox="1">
            <a:spLocks noChangeArrowheads="1"/>
          </p:cNvSpPr>
          <p:nvPr/>
        </p:nvSpPr>
        <p:spPr bwMode="auto">
          <a:xfrm>
            <a:off x="368300" y="5335677"/>
            <a:ext cx="200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Link Table</a:t>
            </a:r>
          </a:p>
        </p:txBody>
      </p:sp>
      <p:grpSp>
        <p:nvGrpSpPr>
          <p:cNvPr id="5" name="Group 106"/>
          <p:cNvGrpSpPr>
            <a:grpSpLocks/>
          </p:cNvGrpSpPr>
          <p:nvPr/>
        </p:nvGrpSpPr>
        <p:grpSpPr bwMode="auto">
          <a:xfrm>
            <a:off x="1511300" y="3567202"/>
            <a:ext cx="1058863" cy="749300"/>
            <a:chOff x="952" y="2496"/>
            <a:chExt cx="667" cy="472"/>
          </a:xfrm>
        </p:grpSpPr>
        <p:grpSp>
          <p:nvGrpSpPr>
            <p:cNvPr id="6" name="Group 73"/>
            <p:cNvGrpSpPr>
              <a:grpSpLocks/>
            </p:cNvGrpSpPr>
            <p:nvPr/>
          </p:nvGrpSpPr>
          <p:grpSpPr bwMode="auto">
            <a:xfrm>
              <a:off x="1289" y="2496"/>
              <a:ext cx="330" cy="205"/>
              <a:chOff x="1140" y="2780"/>
              <a:chExt cx="280" cy="184"/>
            </a:xfrm>
          </p:grpSpPr>
          <p:sp>
            <p:nvSpPr>
              <p:cNvPr id="840778" name="AutoShape 74"/>
              <p:cNvSpPr>
                <a:spLocks noChangeArrowheads="1"/>
              </p:cNvSpPr>
              <p:nvPr/>
            </p:nvSpPr>
            <p:spPr bwMode="auto">
              <a:xfrm rot="-5400000">
                <a:off x="1256" y="2800"/>
                <a:ext cx="184" cy="144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779" name="AutoShape 75"/>
              <p:cNvSpPr>
                <a:spLocks noChangeArrowheads="1"/>
              </p:cNvSpPr>
              <p:nvPr/>
            </p:nvSpPr>
            <p:spPr bwMode="auto">
              <a:xfrm rot="5400000" flipH="1">
                <a:off x="1120" y="2800"/>
                <a:ext cx="184" cy="144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0785" name="Line 81"/>
            <p:cNvSpPr>
              <a:spLocks noChangeShapeType="1"/>
            </p:cNvSpPr>
            <p:nvPr/>
          </p:nvSpPr>
          <p:spPr bwMode="auto">
            <a:xfrm flipV="1">
              <a:off x="952" y="2744"/>
              <a:ext cx="248" cy="2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40780" name="Oval 76"/>
          <p:cNvSpPr>
            <a:spLocks noChangeArrowheads="1"/>
          </p:cNvSpPr>
          <p:nvPr/>
        </p:nvSpPr>
        <p:spPr bwMode="auto">
          <a:xfrm>
            <a:off x="6867525" y="3359240"/>
            <a:ext cx="987425" cy="977900"/>
          </a:xfrm>
          <a:prstGeom prst="ellips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781" name="Oval 77"/>
          <p:cNvSpPr>
            <a:spLocks noChangeArrowheads="1"/>
          </p:cNvSpPr>
          <p:nvPr/>
        </p:nvSpPr>
        <p:spPr bwMode="auto">
          <a:xfrm>
            <a:off x="6461125" y="2927440"/>
            <a:ext cx="1800225" cy="1828800"/>
          </a:xfrm>
          <a:prstGeom prst="ellipse">
            <a:avLst/>
          </a:prstGeom>
          <a:noFill/>
          <a:ln w="57150" cap="rnd">
            <a:solidFill>
              <a:srgbClr val="0066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782" name="Oval 78"/>
          <p:cNvSpPr>
            <a:spLocks noChangeArrowheads="1"/>
          </p:cNvSpPr>
          <p:nvPr/>
        </p:nvSpPr>
        <p:spPr bwMode="auto">
          <a:xfrm>
            <a:off x="6143625" y="2622640"/>
            <a:ext cx="2447925" cy="2476500"/>
          </a:xfrm>
          <a:prstGeom prst="ellips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15"/>
          <p:cNvGrpSpPr>
            <a:grpSpLocks/>
          </p:cNvGrpSpPr>
          <p:nvPr/>
        </p:nvGrpSpPr>
        <p:grpSpPr bwMode="auto">
          <a:xfrm>
            <a:off x="2540000" y="4011702"/>
            <a:ext cx="584200" cy="1231900"/>
            <a:chOff x="1600" y="2776"/>
            <a:chExt cx="368" cy="776"/>
          </a:xfrm>
        </p:grpSpPr>
        <p:sp>
          <p:nvSpPr>
            <p:cNvPr id="840794" name="Line 90"/>
            <p:cNvSpPr>
              <a:spLocks noChangeShapeType="1"/>
            </p:cNvSpPr>
            <p:nvPr/>
          </p:nvSpPr>
          <p:spPr bwMode="auto">
            <a:xfrm>
              <a:off x="1600" y="2776"/>
              <a:ext cx="272" cy="4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40811" name="AutoShape 107"/>
            <p:cNvSpPr>
              <a:spLocks/>
            </p:cNvSpPr>
            <p:nvPr/>
          </p:nvSpPr>
          <p:spPr bwMode="auto">
            <a:xfrm>
              <a:off x="1912" y="3088"/>
              <a:ext cx="56" cy="464"/>
            </a:xfrm>
            <a:prstGeom prst="leftBrace">
              <a:avLst>
                <a:gd name="adj1" fmla="val 6904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16"/>
          <p:cNvGrpSpPr>
            <a:grpSpLocks/>
          </p:cNvGrpSpPr>
          <p:nvPr/>
        </p:nvGrpSpPr>
        <p:grpSpPr bwMode="auto">
          <a:xfrm>
            <a:off x="2603500" y="3783102"/>
            <a:ext cx="520700" cy="736600"/>
            <a:chOff x="1640" y="2632"/>
            <a:chExt cx="328" cy="464"/>
          </a:xfrm>
        </p:grpSpPr>
        <p:sp>
          <p:nvSpPr>
            <p:cNvPr id="840787" name="Line 83"/>
            <p:cNvSpPr>
              <a:spLocks noChangeShapeType="1"/>
            </p:cNvSpPr>
            <p:nvPr/>
          </p:nvSpPr>
          <p:spPr bwMode="auto">
            <a:xfrm>
              <a:off x="1640" y="2776"/>
              <a:ext cx="264" cy="1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40812" name="AutoShape 108"/>
            <p:cNvSpPr>
              <a:spLocks/>
            </p:cNvSpPr>
            <p:nvPr/>
          </p:nvSpPr>
          <p:spPr bwMode="auto">
            <a:xfrm>
              <a:off x="1912" y="2632"/>
              <a:ext cx="56" cy="464"/>
            </a:xfrm>
            <a:prstGeom prst="leftBrace">
              <a:avLst>
                <a:gd name="adj1" fmla="val 6904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0833" name="Text Box 129"/>
          <p:cNvSpPr txBox="1">
            <a:spLocks noChangeArrowheads="1"/>
          </p:cNvSpPr>
          <p:nvPr/>
        </p:nvSpPr>
        <p:spPr bwMode="auto">
          <a:xfrm>
            <a:off x="6375400" y="5335677"/>
            <a:ext cx="207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840836" name="Line 132"/>
          <p:cNvSpPr>
            <a:spLocks noChangeShapeType="1"/>
          </p:cNvSpPr>
          <p:nvPr/>
        </p:nvSpPr>
        <p:spPr bwMode="auto">
          <a:xfrm flipV="1">
            <a:off x="7416800" y="3579902"/>
            <a:ext cx="2286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40837" name="Line 133"/>
          <p:cNvSpPr>
            <a:spLocks noChangeShapeType="1"/>
          </p:cNvSpPr>
          <p:nvPr/>
        </p:nvSpPr>
        <p:spPr bwMode="auto">
          <a:xfrm flipH="1" flipV="1">
            <a:off x="7353300" y="3960902"/>
            <a:ext cx="12700" cy="254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40838" name="Line 134"/>
          <p:cNvSpPr>
            <a:spLocks noChangeShapeType="1"/>
          </p:cNvSpPr>
          <p:nvPr/>
        </p:nvSpPr>
        <p:spPr bwMode="auto">
          <a:xfrm flipH="1" flipV="1">
            <a:off x="7391400" y="4380002"/>
            <a:ext cx="25400" cy="266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40839" name="Line 135"/>
          <p:cNvSpPr>
            <a:spLocks noChangeShapeType="1"/>
          </p:cNvSpPr>
          <p:nvPr/>
        </p:nvSpPr>
        <p:spPr bwMode="auto">
          <a:xfrm>
            <a:off x="8166100" y="3351302"/>
            <a:ext cx="304800" cy="177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40840" name="Line 136"/>
          <p:cNvSpPr>
            <a:spLocks noChangeShapeType="1"/>
          </p:cNvSpPr>
          <p:nvPr/>
        </p:nvSpPr>
        <p:spPr bwMode="auto">
          <a:xfrm flipV="1">
            <a:off x="7823200" y="3364002"/>
            <a:ext cx="228600" cy="139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40841" name="Line 137"/>
          <p:cNvSpPr>
            <a:spLocks noChangeShapeType="1"/>
          </p:cNvSpPr>
          <p:nvPr/>
        </p:nvSpPr>
        <p:spPr bwMode="auto">
          <a:xfrm flipH="1" flipV="1">
            <a:off x="6388100" y="3135402"/>
            <a:ext cx="114300" cy="292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40842" name="Line 138"/>
          <p:cNvSpPr>
            <a:spLocks noChangeShapeType="1"/>
          </p:cNvSpPr>
          <p:nvPr/>
        </p:nvSpPr>
        <p:spPr bwMode="auto">
          <a:xfrm>
            <a:off x="8115300" y="2919502"/>
            <a:ext cx="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40843" name="Line 139"/>
          <p:cNvSpPr>
            <a:spLocks noChangeShapeType="1"/>
          </p:cNvSpPr>
          <p:nvPr/>
        </p:nvSpPr>
        <p:spPr bwMode="auto">
          <a:xfrm>
            <a:off x="7048500" y="3618002"/>
            <a:ext cx="241300" cy="165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40844" name="Line 140"/>
          <p:cNvSpPr>
            <a:spLocks noChangeShapeType="1"/>
          </p:cNvSpPr>
          <p:nvPr/>
        </p:nvSpPr>
        <p:spPr bwMode="auto">
          <a:xfrm>
            <a:off x="6629400" y="3579902"/>
            <a:ext cx="266700" cy="25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40845" name="Line 141"/>
          <p:cNvSpPr>
            <a:spLocks noChangeShapeType="1"/>
          </p:cNvSpPr>
          <p:nvPr/>
        </p:nvSpPr>
        <p:spPr bwMode="auto">
          <a:xfrm flipV="1">
            <a:off x="6248400" y="3605302"/>
            <a:ext cx="2286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40798" name="Oval 94"/>
          <p:cNvSpPr>
            <a:spLocks noChangeArrowheads="1"/>
          </p:cNvSpPr>
          <p:nvPr/>
        </p:nvSpPr>
        <p:spPr bwMode="auto">
          <a:xfrm>
            <a:off x="8001000" y="3211602"/>
            <a:ext cx="274638" cy="274638"/>
          </a:xfrm>
          <a:prstGeom prst="ellipse">
            <a:avLst/>
          </a:prstGeom>
          <a:solidFill>
            <a:srgbClr val="006600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40835" name="Oval 131"/>
          <p:cNvSpPr>
            <a:spLocks noChangeArrowheads="1"/>
          </p:cNvSpPr>
          <p:nvPr/>
        </p:nvSpPr>
        <p:spPr bwMode="auto">
          <a:xfrm>
            <a:off x="8407400" y="3427502"/>
            <a:ext cx="274638" cy="27463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840775" name="Oval 71"/>
          <p:cNvSpPr>
            <a:spLocks noChangeArrowheads="1"/>
          </p:cNvSpPr>
          <p:nvPr/>
        </p:nvSpPr>
        <p:spPr bwMode="auto">
          <a:xfrm>
            <a:off x="7239000" y="3770402"/>
            <a:ext cx="274638" cy="274638"/>
          </a:xfrm>
          <a:prstGeom prst="ellipse">
            <a:avLst/>
          </a:prstGeom>
          <a:solidFill>
            <a:srgbClr val="800000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840795" name="Oval 91"/>
          <p:cNvSpPr>
            <a:spLocks noChangeArrowheads="1"/>
          </p:cNvSpPr>
          <p:nvPr/>
        </p:nvSpPr>
        <p:spPr bwMode="auto">
          <a:xfrm>
            <a:off x="7620000" y="3414802"/>
            <a:ext cx="274638" cy="274638"/>
          </a:xfrm>
          <a:prstGeom prst="ellipse">
            <a:avLst/>
          </a:prstGeom>
          <a:solidFill>
            <a:schemeClr val="tx1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40796" name="Oval 92"/>
          <p:cNvSpPr>
            <a:spLocks noChangeArrowheads="1"/>
          </p:cNvSpPr>
          <p:nvPr/>
        </p:nvSpPr>
        <p:spPr bwMode="auto">
          <a:xfrm>
            <a:off x="6870700" y="3478302"/>
            <a:ext cx="274638" cy="274638"/>
          </a:xfrm>
          <a:prstGeom prst="ellipse">
            <a:avLst/>
          </a:prstGeom>
          <a:solidFill>
            <a:schemeClr val="tx1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40797" name="Oval 93"/>
          <p:cNvSpPr>
            <a:spLocks noChangeArrowheads="1"/>
          </p:cNvSpPr>
          <p:nvPr/>
        </p:nvSpPr>
        <p:spPr bwMode="auto">
          <a:xfrm>
            <a:off x="7239000" y="4214902"/>
            <a:ext cx="274638" cy="274638"/>
          </a:xfrm>
          <a:prstGeom prst="ellipse">
            <a:avLst/>
          </a:prstGeom>
          <a:solidFill>
            <a:schemeClr val="tx1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0799" name="Oval 95"/>
          <p:cNvSpPr>
            <a:spLocks noChangeArrowheads="1"/>
          </p:cNvSpPr>
          <p:nvPr/>
        </p:nvSpPr>
        <p:spPr bwMode="auto">
          <a:xfrm>
            <a:off x="6438900" y="3427502"/>
            <a:ext cx="274638" cy="274638"/>
          </a:xfrm>
          <a:prstGeom prst="ellipse">
            <a:avLst/>
          </a:prstGeom>
          <a:solidFill>
            <a:srgbClr val="006600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40800" name="Oval 96"/>
          <p:cNvSpPr>
            <a:spLocks noChangeArrowheads="1"/>
          </p:cNvSpPr>
          <p:nvPr/>
        </p:nvSpPr>
        <p:spPr bwMode="auto">
          <a:xfrm>
            <a:off x="7315200" y="4659402"/>
            <a:ext cx="274638" cy="274638"/>
          </a:xfrm>
          <a:prstGeom prst="ellipse">
            <a:avLst/>
          </a:prstGeom>
          <a:solidFill>
            <a:srgbClr val="006600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840802" name="Oval 98"/>
          <p:cNvSpPr>
            <a:spLocks noChangeArrowheads="1"/>
          </p:cNvSpPr>
          <p:nvPr/>
        </p:nvSpPr>
        <p:spPr bwMode="auto">
          <a:xfrm>
            <a:off x="6057900" y="3757702"/>
            <a:ext cx="274638" cy="27463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840834" name="Oval 130"/>
          <p:cNvSpPr>
            <a:spLocks noChangeArrowheads="1"/>
          </p:cNvSpPr>
          <p:nvPr/>
        </p:nvSpPr>
        <p:spPr bwMode="auto">
          <a:xfrm>
            <a:off x="6273800" y="2983002"/>
            <a:ext cx="274638" cy="27463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840848" name="Text Box 144"/>
          <p:cNvSpPr txBox="1">
            <a:spLocks noChangeArrowheads="1"/>
          </p:cNvSpPr>
          <p:nvPr/>
        </p:nvSpPr>
        <p:spPr bwMode="auto">
          <a:xfrm>
            <a:off x="609600" y="582304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Problem: </a:t>
            </a:r>
            <a:r>
              <a:rPr lang="en-US" dirty="0" smtClean="0">
                <a:solidFill>
                  <a:srgbClr val="FF0000"/>
                </a:solidFill>
              </a:rPr>
              <a:t>How do nodes know that an iteration is completed? Unpredictable </a:t>
            </a:r>
            <a:r>
              <a:rPr lang="en-US" dirty="0">
                <a:solidFill>
                  <a:srgbClr val="FF0000"/>
                </a:solidFill>
              </a:rPr>
              <a:t>delays and </a:t>
            </a:r>
            <a:r>
              <a:rPr lang="en-US" dirty="0" smtClean="0">
                <a:solidFill>
                  <a:srgbClr val="FF0000"/>
                </a:solidFill>
              </a:rPr>
              <a:t>failures make synchronization difficult/expensive.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40801" name="Oval 97"/>
          <p:cNvSpPr>
            <a:spLocks noChangeArrowheads="1"/>
          </p:cNvSpPr>
          <p:nvPr/>
        </p:nvSpPr>
        <p:spPr bwMode="auto">
          <a:xfrm>
            <a:off x="7988300" y="2716302"/>
            <a:ext cx="274638" cy="27463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11920"/>
            <a:ext cx="1905000" cy="457200"/>
          </a:xfrm>
        </p:spPr>
        <p:txBody>
          <a:bodyPr/>
          <a:lstStyle/>
          <a:p>
            <a:fld id="{BE2BE867-4CF7-4B39-BF13-5A3BD0F08FC9}" type="slidenum">
              <a:rPr lang="en-US"/>
              <a:pPr/>
              <a:t>94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14" grpId="0"/>
      <p:bldP spid="840780" grpId="0" animBg="1"/>
      <p:bldP spid="840781" grpId="0" animBg="1"/>
      <p:bldP spid="840782" grpId="0" animBg="1"/>
      <p:bldP spid="84084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Pipelined Semi-naïve (PSN)</a:t>
            </a:r>
          </a:p>
        </p:txBody>
      </p:sp>
      <p:sp>
        <p:nvSpPr>
          <p:cNvPr id="1075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3848100"/>
          </a:xfrm>
        </p:spPr>
        <p:txBody>
          <a:bodyPr/>
          <a:lstStyle/>
          <a:p>
            <a:r>
              <a:rPr lang="en-US" sz="2400" dirty="0"/>
              <a:t>Fully-asynchronous evaluation:</a:t>
            </a:r>
          </a:p>
          <a:p>
            <a:pPr lvl="1"/>
            <a:r>
              <a:rPr lang="en-US" sz="2000" dirty="0"/>
              <a:t>Computed </a:t>
            </a:r>
            <a:r>
              <a:rPr lang="en-US" sz="2000" dirty="0" err="1"/>
              <a:t>tuples</a:t>
            </a:r>
            <a:r>
              <a:rPr lang="en-US" sz="2000" dirty="0"/>
              <a:t> in </a:t>
            </a:r>
            <a:r>
              <a:rPr lang="en-US" sz="2000" i="1" dirty="0"/>
              <a:t>any </a:t>
            </a:r>
            <a:r>
              <a:rPr lang="en-US" sz="2000" dirty="0"/>
              <a:t>iteration </a:t>
            </a:r>
            <a:r>
              <a:rPr lang="en-US" sz="2000" dirty="0" smtClean="0"/>
              <a:t>are pipelined </a:t>
            </a:r>
            <a:r>
              <a:rPr lang="en-US" sz="2000" dirty="0"/>
              <a:t>to next iteration</a:t>
            </a:r>
          </a:p>
          <a:p>
            <a:pPr lvl="1"/>
            <a:r>
              <a:rPr lang="en-US" sz="2000" dirty="0"/>
              <a:t>Natural for distributed </a:t>
            </a:r>
            <a:r>
              <a:rPr lang="en-US" sz="2000" dirty="0" err="1"/>
              <a:t>dataflows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1075208" name="Text Box 8"/>
          <p:cNvSpPr txBox="1">
            <a:spLocks noChangeArrowheads="1"/>
          </p:cNvSpPr>
          <p:nvPr/>
        </p:nvSpPr>
        <p:spPr bwMode="auto">
          <a:xfrm>
            <a:off x="2997200" y="5578475"/>
            <a:ext cx="207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Path Table</a:t>
            </a:r>
          </a:p>
        </p:txBody>
      </p:sp>
      <p:sp>
        <p:nvSpPr>
          <p:cNvPr id="1075216" name="Rectangle 16"/>
          <p:cNvSpPr>
            <a:spLocks noChangeArrowheads="1"/>
          </p:cNvSpPr>
          <p:nvPr/>
        </p:nvSpPr>
        <p:spPr bwMode="auto">
          <a:xfrm>
            <a:off x="3251200" y="4991100"/>
            <a:ext cx="1498600" cy="2540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075217" name="Rectangle 17"/>
          <p:cNvSpPr>
            <a:spLocks noChangeArrowheads="1"/>
          </p:cNvSpPr>
          <p:nvPr/>
        </p:nvSpPr>
        <p:spPr bwMode="auto">
          <a:xfrm>
            <a:off x="3251200" y="5245100"/>
            <a:ext cx="1498600" cy="25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75219" name="Rectangle 19"/>
          <p:cNvSpPr>
            <a:spLocks noChangeArrowheads="1"/>
          </p:cNvSpPr>
          <p:nvPr/>
        </p:nvSpPr>
        <p:spPr bwMode="auto">
          <a:xfrm>
            <a:off x="3251200" y="4737100"/>
            <a:ext cx="1498600" cy="25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075225" name="Rectangle 25"/>
          <p:cNvSpPr>
            <a:spLocks noChangeArrowheads="1"/>
          </p:cNvSpPr>
          <p:nvPr/>
        </p:nvSpPr>
        <p:spPr bwMode="auto">
          <a:xfrm>
            <a:off x="584200" y="4953000"/>
            <a:ext cx="1498600" cy="25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75226" name="Rectangle 26"/>
          <p:cNvSpPr>
            <a:spLocks noChangeArrowheads="1"/>
          </p:cNvSpPr>
          <p:nvPr/>
        </p:nvSpPr>
        <p:spPr bwMode="auto">
          <a:xfrm>
            <a:off x="584200" y="5207000"/>
            <a:ext cx="1498600" cy="25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75227" name="Rectangle 27"/>
          <p:cNvSpPr>
            <a:spLocks noChangeArrowheads="1"/>
          </p:cNvSpPr>
          <p:nvPr/>
        </p:nvSpPr>
        <p:spPr bwMode="auto">
          <a:xfrm>
            <a:off x="584200" y="4699000"/>
            <a:ext cx="1498600" cy="25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75229" name="Text Box 29"/>
          <p:cNvSpPr txBox="1">
            <a:spLocks noChangeArrowheads="1"/>
          </p:cNvSpPr>
          <p:nvPr/>
        </p:nvSpPr>
        <p:spPr bwMode="auto">
          <a:xfrm>
            <a:off x="368300" y="5578475"/>
            <a:ext cx="200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Link Table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511300" y="3810000"/>
            <a:ext cx="1058863" cy="749300"/>
            <a:chOff x="952" y="2496"/>
            <a:chExt cx="667" cy="472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1289" y="2496"/>
              <a:ext cx="330" cy="205"/>
              <a:chOff x="1140" y="2780"/>
              <a:chExt cx="280" cy="184"/>
            </a:xfrm>
          </p:grpSpPr>
          <p:sp>
            <p:nvSpPr>
              <p:cNvPr id="1075232" name="AutoShape 32"/>
              <p:cNvSpPr>
                <a:spLocks noChangeArrowheads="1"/>
              </p:cNvSpPr>
              <p:nvPr/>
            </p:nvSpPr>
            <p:spPr bwMode="auto">
              <a:xfrm rot="-5400000">
                <a:off x="1256" y="2800"/>
                <a:ext cx="184" cy="144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233" name="AutoShape 33"/>
              <p:cNvSpPr>
                <a:spLocks noChangeArrowheads="1"/>
              </p:cNvSpPr>
              <p:nvPr/>
            </p:nvSpPr>
            <p:spPr bwMode="auto">
              <a:xfrm rot="5400000" flipH="1">
                <a:off x="1120" y="2800"/>
                <a:ext cx="184" cy="144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5234" name="Line 34"/>
            <p:cNvSpPr>
              <a:spLocks noChangeShapeType="1"/>
            </p:cNvSpPr>
            <p:nvPr/>
          </p:nvSpPr>
          <p:spPr bwMode="auto">
            <a:xfrm flipV="1">
              <a:off x="952" y="2744"/>
              <a:ext cx="248" cy="2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75247" name="Line 47"/>
          <p:cNvSpPr>
            <a:spLocks noChangeShapeType="1"/>
          </p:cNvSpPr>
          <p:nvPr/>
        </p:nvSpPr>
        <p:spPr bwMode="auto">
          <a:xfrm>
            <a:off x="2540000" y="4254500"/>
            <a:ext cx="431800" cy="787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5252" name="Text Box 52"/>
          <p:cNvSpPr txBox="1">
            <a:spLocks noChangeArrowheads="1"/>
          </p:cNvSpPr>
          <p:nvPr/>
        </p:nvSpPr>
        <p:spPr bwMode="auto">
          <a:xfrm>
            <a:off x="6375400" y="5578475"/>
            <a:ext cx="207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1075265" name="Oval 65"/>
          <p:cNvSpPr>
            <a:spLocks noChangeArrowheads="1"/>
          </p:cNvSpPr>
          <p:nvPr/>
        </p:nvSpPr>
        <p:spPr bwMode="auto">
          <a:xfrm rot="2143815">
            <a:off x="6680200" y="3654425"/>
            <a:ext cx="1020763" cy="38258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66" name="Oval 66"/>
          <p:cNvSpPr>
            <a:spLocks noChangeArrowheads="1"/>
          </p:cNvSpPr>
          <p:nvPr/>
        </p:nvSpPr>
        <p:spPr bwMode="auto">
          <a:xfrm rot="285181">
            <a:off x="6251575" y="3508375"/>
            <a:ext cx="1028700" cy="319088"/>
          </a:xfrm>
          <a:prstGeom prst="ellips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67" name="Oval 67"/>
          <p:cNvSpPr>
            <a:spLocks noChangeArrowheads="1"/>
          </p:cNvSpPr>
          <p:nvPr/>
        </p:nvSpPr>
        <p:spPr bwMode="auto">
          <a:xfrm rot="3849164">
            <a:off x="6026944" y="3220244"/>
            <a:ext cx="931863" cy="4032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68" name="Oval 68"/>
          <p:cNvSpPr>
            <a:spLocks noChangeArrowheads="1"/>
          </p:cNvSpPr>
          <p:nvPr/>
        </p:nvSpPr>
        <p:spPr bwMode="auto">
          <a:xfrm rot="-2551760">
            <a:off x="7070725" y="3633788"/>
            <a:ext cx="977900" cy="3889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69" name="Rectangle 69"/>
          <p:cNvSpPr>
            <a:spLocks noChangeArrowheads="1"/>
          </p:cNvSpPr>
          <p:nvPr/>
        </p:nvSpPr>
        <p:spPr bwMode="auto">
          <a:xfrm>
            <a:off x="3251200" y="4483100"/>
            <a:ext cx="1498600" cy="25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75270" name="Rectangle 70"/>
          <p:cNvSpPr>
            <a:spLocks noChangeArrowheads="1"/>
          </p:cNvSpPr>
          <p:nvPr/>
        </p:nvSpPr>
        <p:spPr bwMode="auto">
          <a:xfrm>
            <a:off x="3252788" y="4229100"/>
            <a:ext cx="1498600" cy="2540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075271" name="Rectangle 71"/>
          <p:cNvSpPr>
            <a:spLocks noChangeArrowheads="1"/>
          </p:cNvSpPr>
          <p:nvPr/>
        </p:nvSpPr>
        <p:spPr bwMode="auto">
          <a:xfrm>
            <a:off x="3252788" y="3975100"/>
            <a:ext cx="1498600" cy="25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075272" name="Rectangle 72"/>
          <p:cNvSpPr>
            <a:spLocks noChangeArrowheads="1"/>
          </p:cNvSpPr>
          <p:nvPr/>
        </p:nvSpPr>
        <p:spPr bwMode="auto">
          <a:xfrm>
            <a:off x="3252788" y="3721100"/>
            <a:ext cx="1498600" cy="25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75273" name="Rectangle 73"/>
          <p:cNvSpPr>
            <a:spLocks noChangeArrowheads="1"/>
          </p:cNvSpPr>
          <p:nvPr/>
        </p:nvSpPr>
        <p:spPr bwMode="auto">
          <a:xfrm>
            <a:off x="3252788" y="3454400"/>
            <a:ext cx="1498600" cy="2540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075274" name="Rectangle 74"/>
          <p:cNvSpPr>
            <a:spLocks noChangeArrowheads="1"/>
          </p:cNvSpPr>
          <p:nvPr/>
        </p:nvSpPr>
        <p:spPr bwMode="auto">
          <a:xfrm>
            <a:off x="3252788" y="3200400"/>
            <a:ext cx="1498600" cy="25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075275" name="Rectangle 75"/>
          <p:cNvSpPr>
            <a:spLocks noChangeArrowheads="1"/>
          </p:cNvSpPr>
          <p:nvPr/>
        </p:nvSpPr>
        <p:spPr bwMode="auto">
          <a:xfrm>
            <a:off x="3252788" y="2946400"/>
            <a:ext cx="1498600" cy="25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75276" name="AutoShape 76"/>
          <p:cNvSpPr>
            <a:spLocks/>
          </p:cNvSpPr>
          <p:nvPr/>
        </p:nvSpPr>
        <p:spPr bwMode="auto">
          <a:xfrm>
            <a:off x="4876800" y="2921000"/>
            <a:ext cx="190500" cy="2590800"/>
          </a:xfrm>
          <a:prstGeom prst="rightBrace">
            <a:avLst>
              <a:gd name="adj1" fmla="val 113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84" name="Line 84"/>
          <p:cNvSpPr>
            <a:spLocks noChangeShapeType="1"/>
          </p:cNvSpPr>
          <p:nvPr/>
        </p:nvSpPr>
        <p:spPr bwMode="auto">
          <a:xfrm flipV="1">
            <a:off x="7416800" y="3670300"/>
            <a:ext cx="2286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5285" name="Line 85"/>
          <p:cNvSpPr>
            <a:spLocks noChangeShapeType="1"/>
          </p:cNvSpPr>
          <p:nvPr/>
        </p:nvSpPr>
        <p:spPr bwMode="auto">
          <a:xfrm flipH="1" flipV="1">
            <a:off x="7353300" y="4051300"/>
            <a:ext cx="12700" cy="254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5286" name="Line 86"/>
          <p:cNvSpPr>
            <a:spLocks noChangeShapeType="1"/>
          </p:cNvSpPr>
          <p:nvPr/>
        </p:nvSpPr>
        <p:spPr bwMode="auto">
          <a:xfrm flipH="1" flipV="1">
            <a:off x="7391400" y="4470400"/>
            <a:ext cx="25400" cy="266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5287" name="Line 87"/>
          <p:cNvSpPr>
            <a:spLocks noChangeShapeType="1"/>
          </p:cNvSpPr>
          <p:nvPr/>
        </p:nvSpPr>
        <p:spPr bwMode="auto">
          <a:xfrm>
            <a:off x="8166100" y="3441700"/>
            <a:ext cx="304800" cy="177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5288" name="Line 88"/>
          <p:cNvSpPr>
            <a:spLocks noChangeShapeType="1"/>
          </p:cNvSpPr>
          <p:nvPr/>
        </p:nvSpPr>
        <p:spPr bwMode="auto">
          <a:xfrm flipV="1">
            <a:off x="7823200" y="3454400"/>
            <a:ext cx="228600" cy="139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5289" name="Line 89"/>
          <p:cNvSpPr>
            <a:spLocks noChangeShapeType="1"/>
          </p:cNvSpPr>
          <p:nvPr/>
        </p:nvSpPr>
        <p:spPr bwMode="auto">
          <a:xfrm flipH="1" flipV="1">
            <a:off x="6388100" y="3225800"/>
            <a:ext cx="114300" cy="292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5290" name="Line 90"/>
          <p:cNvSpPr>
            <a:spLocks noChangeShapeType="1"/>
          </p:cNvSpPr>
          <p:nvPr/>
        </p:nvSpPr>
        <p:spPr bwMode="auto">
          <a:xfrm>
            <a:off x="8115300" y="3009900"/>
            <a:ext cx="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5291" name="Line 91"/>
          <p:cNvSpPr>
            <a:spLocks noChangeShapeType="1"/>
          </p:cNvSpPr>
          <p:nvPr/>
        </p:nvSpPr>
        <p:spPr bwMode="auto">
          <a:xfrm>
            <a:off x="7048500" y="3708400"/>
            <a:ext cx="241300" cy="165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5292" name="Line 92"/>
          <p:cNvSpPr>
            <a:spLocks noChangeShapeType="1"/>
          </p:cNvSpPr>
          <p:nvPr/>
        </p:nvSpPr>
        <p:spPr bwMode="auto">
          <a:xfrm>
            <a:off x="6629400" y="3670300"/>
            <a:ext cx="266700" cy="25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5293" name="Line 93"/>
          <p:cNvSpPr>
            <a:spLocks noChangeShapeType="1"/>
          </p:cNvSpPr>
          <p:nvPr/>
        </p:nvSpPr>
        <p:spPr bwMode="auto">
          <a:xfrm flipV="1">
            <a:off x="6248400" y="3695700"/>
            <a:ext cx="2286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75304" name="Oval 104"/>
          <p:cNvSpPr>
            <a:spLocks noChangeArrowheads="1"/>
          </p:cNvSpPr>
          <p:nvPr/>
        </p:nvSpPr>
        <p:spPr bwMode="auto">
          <a:xfrm>
            <a:off x="8001000" y="3302000"/>
            <a:ext cx="274638" cy="274638"/>
          </a:xfrm>
          <a:prstGeom prst="ellipse">
            <a:avLst/>
          </a:prstGeom>
          <a:solidFill>
            <a:srgbClr val="006600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75306" name="Oval 106"/>
          <p:cNvSpPr>
            <a:spLocks noChangeArrowheads="1"/>
          </p:cNvSpPr>
          <p:nvPr/>
        </p:nvSpPr>
        <p:spPr bwMode="auto">
          <a:xfrm>
            <a:off x="7239000" y="3860800"/>
            <a:ext cx="274638" cy="274638"/>
          </a:xfrm>
          <a:prstGeom prst="ellipse">
            <a:avLst/>
          </a:prstGeom>
          <a:solidFill>
            <a:srgbClr val="800000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075307" name="Oval 107"/>
          <p:cNvSpPr>
            <a:spLocks noChangeArrowheads="1"/>
          </p:cNvSpPr>
          <p:nvPr/>
        </p:nvSpPr>
        <p:spPr bwMode="auto">
          <a:xfrm>
            <a:off x="7620000" y="3505200"/>
            <a:ext cx="274638" cy="274638"/>
          </a:xfrm>
          <a:prstGeom prst="ellipse">
            <a:avLst/>
          </a:prstGeom>
          <a:solidFill>
            <a:schemeClr val="tx1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75308" name="Oval 108"/>
          <p:cNvSpPr>
            <a:spLocks noChangeArrowheads="1"/>
          </p:cNvSpPr>
          <p:nvPr/>
        </p:nvSpPr>
        <p:spPr bwMode="auto">
          <a:xfrm>
            <a:off x="6870700" y="3568700"/>
            <a:ext cx="274638" cy="274638"/>
          </a:xfrm>
          <a:prstGeom prst="ellipse">
            <a:avLst/>
          </a:prstGeom>
          <a:solidFill>
            <a:schemeClr val="tx1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75309" name="Oval 109"/>
          <p:cNvSpPr>
            <a:spLocks noChangeArrowheads="1"/>
          </p:cNvSpPr>
          <p:nvPr/>
        </p:nvSpPr>
        <p:spPr bwMode="auto">
          <a:xfrm>
            <a:off x="7239000" y="4305300"/>
            <a:ext cx="274638" cy="274638"/>
          </a:xfrm>
          <a:prstGeom prst="ellipse">
            <a:avLst/>
          </a:prstGeom>
          <a:solidFill>
            <a:schemeClr val="tx1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75310" name="Oval 110"/>
          <p:cNvSpPr>
            <a:spLocks noChangeArrowheads="1"/>
          </p:cNvSpPr>
          <p:nvPr/>
        </p:nvSpPr>
        <p:spPr bwMode="auto">
          <a:xfrm>
            <a:off x="6438900" y="3517900"/>
            <a:ext cx="274638" cy="274638"/>
          </a:xfrm>
          <a:prstGeom prst="ellipse">
            <a:avLst/>
          </a:prstGeom>
          <a:solidFill>
            <a:srgbClr val="006600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75311" name="Oval 111"/>
          <p:cNvSpPr>
            <a:spLocks noChangeArrowheads="1"/>
          </p:cNvSpPr>
          <p:nvPr/>
        </p:nvSpPr>
        <p:spPr bwMode="auto">
          <a:xfrm>
            <a:off x="7315200" y="4749800"/>
            <a:ext cx="274638" cy="274638"/>
          </a:xfrm>
          <a:prstGeom prst="ellipse">
            <a:avLst/>
          </a:prstGeom>
          <a:solidFill>
            <a:srgbClr val="006600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75312" name="Oval 112"/>
          <p:cNvSpPr>
            <a:spLocks noChangeArrowheads="1"/>
          </p:cNvSpPr>
          <p:nvPr/>
        </p:nvSpPr>
        <p:spPr bwMode="auto">
          <a:xfrm>
            <a:off x="6057900" y="3848100"/>
            <a:ext cx="274638" cy="27463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75313" name="Oval 113"/>
          <p:cNvSpPr>
            <a:spLocks noChangeArrowheads="1"/>
          </p:cNvSpPr>
          <p:nvPr/>
        </p:nvSpPr>
        <p:spPr bwMode="auto">
          <a:xfrm>
            <a:off x="6273800" y="3073400"/>
            <a:ext cx="274638" cy="27463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075314" name="Oval 114"/>
          <p:cNvSpPr>
            <a:spLocks noChangeArrowheads="1"/>
          </p:cNvSpPr>
          <p:nvPr/>
        </p:nvSpPr>
        <p:spPr bwMode="auto">
          <a:xfrm>
            <a:off x="7988300" y="2806700"/>
            <a:ext cx="274638" cy="27463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075278" name="Text Box 78"/>
          <p:cNvSpPr txBox="1">
            <a:spLocks noChangeArrowheads="1"/>
          </p:cNvSpPr>
          <p:nvPr/>
        </p:nvSpPr>
        <p:spPr bwMode="auto">
          <a:xfrm>
            <a:off x="5162550" y="3794125"/>
            <a:ext cx="2470150" cy="8223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2400" b="0">
                <a:solidFill>
                  <a:srgbClr val="FFFF66"/>
                </a:solidFill>
              </a:rPr>
              <a:t>Relaxation of semi-naïve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55" name="Oval 131"/>
          <p:cNvSpPr>
            <a:spLocks noChangeArrowheads="1"/>
          </p:cNvSpPr>
          <p:nvPr/>
        </p:nvSpPr>
        <p:spPr bwMode="auto">
          <a:xfrm>
            <a:off x="8407400" y="3482094"/>
            <a:ext cx="274638" cy="27463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16" grpId="0" animBg="1"/>
      <p:bldP spid="1075217" grpId="0" animBg="1"/>
      <p:bldP spid="1075219" grpId="0" animBg="1"/>
      <p:bldP spid="1075265" grpId="0" animBg="1"/>
      <p:bldP spid="1075265" grpId="1" animBg="1"/>
      <p:bldP spid="1075266" grpId="0" animBg="1"/>
      <p:bldP spid="1075266" grpId="1" animBg="1"/>
      <p:bldP spid="1075267" grpId="0" animBg="1"/>
      <p:bldP spid="1075267" grpId="1" animBg="1"/>
      <p:bldP spid="1075268" grpId="0" animBg="1"/>
      <p:bldP spid="1075268" grpId="1" animBg="1"/>
      <p:bldP spid="1075269" grpId="0" animBg="1"/>
      <p:bldP spid="1075270" grpId="0" animBg="1"/>
      <p:bldP spid="1075271" grpId="0" animBg="1"/>
      <p:bldP spid="1075272" grpId="0" animBg="1"/>
      <p:bldP spid="1075273" grpId="0" animBg="1"/>
      <p:bldP spid="1075274" grpId="0" animBg="1"/>
      <p:bldP spid="1075275" grpId="0" animBg="1"/>
      <p:bldP spid="1075276" grpId="0" animBg="1"/>
      <p:bldP spid="107527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79" name="Object 55"/>
          <p:cNvGraphicFramePr>
            <a:graphicFrameLocks noGrp="1" noChangeAspect="1"/>
          </p:cNvGraphicFramePr>
          <p:nvPr>
            <p:ph idx="1"/>
          </p:nvPr>
        </p:nvGraphicFramePr>
        <p:xfrm>
          <a:off x="2868613" y="1624013"/>
          <a:ext cx="3632200" cy="3060700"/>
        </p:xfrm>
        <a:graphic>
          <a:graphicData uri="http://schemas.openxmlformats.org/presentationml/2006/ole">
            <p:oleObj spid="_x0000_s150530" name="Visio" r:id="rId4" imgW="5864657" imgH="4942332" progId="Visio.Drawing.11">
              <p:embed/>
            </p:oleObj>
          </a:graphicData>
        </a:graphic>
      </p:graphicFrame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Dataflow Graph</a:t>
            </a:r>
          </a:p>
        </p:txBody>
      </p:sp>
      <p:sp>
        <p:nvSpPr>
          <p:cNvPr id="1050641" name="Rectangle 1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63600" y="5105400"/>
            <a:ext cx="76819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5"/>
              </a:buBlip>
            </a:pPr>
            <a:r>
              <a:rPr lang="en-US" b="0" dirty="0"/>
              <a:t>Nodes in dataflow graph (“elements”):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1600" b="0" dirty="0"/>
              <a:t>Network elements (</a:t>
            </a:r>
            <a:r>
              <a:rPr lang="en-US" sz="1600" b="0" dirty="0" smtClean="0"/>
              <a:t>send/</a:t>
            </a:r>
            <a:r>
              <a:rPr lang="en-US" sz="1600" b="0" dirty="0" err="1" smtClean="0"/>
              <a:t>recv</a:t>
            </a:r>
            <a:r>
              <a:rPr lang="en-US" sz="1600" b="0" dirty="0" smtClean="0"/>
              <a:t>, rate limitation, jitter)</a:t>
            </a:r>
            <a:endParaRPr lang="en-US" sz="1600" b="0" dirty="0"/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1600" b="0" dirty="0"/>
              <a:t>Flow elements (</a:t>
            </a:r>
            <a:r>
              <a:rPr lang="en-US" sz="1600" b="0" dirty="0" err="1"/>
              <a:t>mux</a:t>
            </a:r>
            <a:r>
              <a:rPr lang="en-US" sz="1600" b="0" dirty="0"/>
              <a:t>, </a:t>
            </a:r>
            <a:r>
              <a:rPr lang="en-US" sz="1600" b="0" dirty="0" err="1"/>
              <a:t>demux</a:t>
            </a:r>
            <a:r>
              <a:rPr lang="en-US" sz="1600" b="0" dirty="0"/>
              <a:t>, queues)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 sz="1600" b="0" dirty="0"/>
              <a:t>Relational operators (selects, projects, joins, aggregates)</a:t>
            </a:r>
          </a:p>
        </p:txBody>
      </p:sp>
      <p:sp>
        <p:nvSpPr>
          <p:cNvPr id="1050651" name="Oval 27"/>
          <p:cNvSpPr>
            <a:spLocks noChangeArrowheads="1"/>
          </p:cNvSpPr>
          <p:nvPr/>
        </p:nvSpPr>
        <p:spPr bwMode="auto">
          <a:xfrm>
            <a:off x="3435350" y="1630363"/>
            <a:ext cx="2476500" cy="10906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0654" name="Oval 30"/>
          <p:cNvSpPr>
            <a:spLocks noChangeArrowheads="1"/>
          </p:cNvSpPr>
          <p:nvPr/>
        </p:nvSpPr>
        <p:spPr bwMode="auto">
          <a:xfrm>
            <a:off x="3395663" y="3881438"/>
            <a:ext cx="2692400" cy="7667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0681" name="Text Box 57"/>
          <p:cNvSpPr txBox="1">
            <a:spLocks noChangeArrowheads="1"/>
          </p:cNvSpPr>
          <p:nvPr/>
        </p:nvSpPr>
        <p:spPr bwMode="auto">
          <a:xfrm>
            <a:off x="4710113" y="1219200"/>
            <a:ext cx="180181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Strands</a:t>
            </a:r>
          </a:p>
        </p:txBody>
      </p:sp>
      <p:sp>
        <p:nvSpPr>
          <p:cNvPr id="1050655" name="AutoShape 31"/>
          <p:cNvSpPr>
            <a:spLocks noChangeArrowheads="1"/>
          </p:cNvSpPr>
          <p:nvPr/>
        </p:nvSpPr>
        <p:spPr bwMode="auto">
          <a:xfrm>
            <a:off x="1277938" y="2689225"/>
            <a:ext cx="1201737" cy="815975"/>
          </a:xfrm>
          <a:prstGeom prst="rightArrow">
            <a:avLst>
              <a:gd name="adj1" fmla="val 50000"/>
              <a:gd name="adj2" fmla="val 36819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Messages</a:t>
            </a:r>
          </a:p>
        </p:txBody>
      </p:sp>
      <p:sp>
        <p:nvSpPr>
          <p:cNvPr id="1050676" name="Oval 52"/>
          <p:cNvSpPr>
            <a:spLocks noChangeArrowheads="1"/>
          </p:cNvSpPr>
          <p:nvPr/>
        </p:nvSpPr>
        <p:spPr bwMode="auto">
          <a:xfrm>
            <a:off x="2759075" y="1500188"/>
            <a:ext cx="554038" cy="29924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0682" name="Text Box 58"/>
          <p:cNvSpPr txBox="1">
            <a:spLocks noChangeArrowheads="1"/>
          </p:cNvSpPr>
          <p:nvPr/>
        </p:nvSpPr>
        <p:spPr bwMode="auto">
          <a:xfrm>
            <a:off x="838201" y="2213273"/>
            <a:ext cx="184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Network In</a:t>
            </a:r>
          </a:p>
        </p:txBody>
      </p:sp>
      <p:sp>
        <p:nvSpPr>
          <p:cNvPr id="1050650" name="AutoShape 26"/>
          <p:cNvSpPr>
            <a:spLocks noChangeArrowheads="1"/>
          </p:cNvSpPr>
          <p:nvPr/>
        </p:nvSpPr>
        <p:spPr bwMode="auto">
          <a:xfrm>
            <a:off x="6983413" y="2730500"/>
            <a:ext cx="1201737" cy="815975"/>
          </a:xfrm>
          <a:prstGeom prst="rightArrow">
            <a:avLst>
              <a:gd name="adj1" fmla="val 50000"/>
              <a:gd name="adj2" fmla="val 36819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1800">
                <a:latin typeface="Arial" charset="0"/>
              </a:rPr>
              <a:t>Messages</a:t>
            </a:r>
          </a:p>
        </p:txBody>
      </p:sp>
      <p:sp>
        <p:nvSpPr>
          <p:cNvPr id="1050677" name="Oval 53"/>
          <p:cNvSpPr>
            <a:spLocks noChangeArrowheads="1"/>
          </p:cNvSpPr>
          <p:nvPr/>
        </p:nvSpPr>
        <p:spPr bwMode="auto">
          <a:xfrm>
            <a:off x="5970588" y="1671638"/>
            <a:ext cx="660400" cy="29749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0683" name="Text Box 59"/>
          <p:cNvSpPr txBox="1">
            <a:spLocks noChangeArrowheads="1"/>
          </p:cNvSpPr>
          <p:nvPr/>
        </p:nvSpPr>
        <p:spPr bwMode="auto">
          <a:xfrm>
            <a:off x="6711950" y="2289473"/>
            <a:ext cx="1974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Network Out</a:t>
            </a:r>
          </a:p>
        </p:txBody>
      </p:sp>
      <p:sp>
        <p:nvSpPr>
          <p:cNvPr id="1050689" name="Text Box 65"/>
          <p:cNvSpPr txBox="1">
            <a:spLocks noChangeArrowheads="1"/>
          </p:cNvSpPr>
          <p:nvPr/>
        </p:nvSpPr>
        <p:spPr bwMode="auto">
          <a:xfrm>
            <a:off x="3984625" y="4754562"/>
            <a:ext cx="1501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Single </a:t>
            </a:r>
            <a:r>
              <a:rPr lang="en-US" dirty="0" smtClean="0">
                <a:solidFill>
                  <a:srgbClr val="000000"/>
                </a:solidFill>
              </a:rPr>
              <a:t>Node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51" grpId="0" animBg="1"/>
      <p:bldP spid="1050654" grpId="0" animBg="1"/>
      <p:bldP spid="1050681" grpId="0" animBg="1"/>
      <p:bldP spid="1050676" grpId="0" animBg="1"/>
      <p:bldP spid="1050682" grpId="0"/>
      <p:bldP spid="1050677" grpId="0" animBg="1"/>
      <p:bldP spid="105068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69300" cy="1143000"/>
          </a:xfrm>
        </p:spPr>
        <p:txBody>
          <a:bodyPr/>
          <a:lstStyle/>
          <a:p>
            <a:r>
              <a:rPr lang="en-US" sz="4000"/>
              <a:t>Rule </a:t>
            </a:r>
            <a:r>
              <a:rPr lang="en-US" sz="4000">
                <a:sym typeface="Symbol" pitchFamily="18" charset="2"/>
              </a:rPr>
              <a:t></a:t>
            </a:r>
            <a:r>
              <a:rPr lang="en-US" sz="4000"/>
              <a:t> Dataflow “Strands”</a:t>
            </a:r>
          </a:p>
        </p:txBody>
      </p:sp>
      <p:sp>
        <p:nvSpPr>
          <p:cNvPr id="1053700" name="Text Box 4"/>
          <p:cNvSpPr txBox="1">
            <a:spLocks noChangeArrowheads="1"/>
          </p:cNvSpPr>
          <p:nvPr/>
        </p:nvSpPr>
        <p:spPr bwMode="auto">
          <a:xfrm>
            <a:off x="2984500" y="1663700"/>
            <a:ext cx="330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graphicFrame>
        <p:nvGraphicFramePr>
          <p:cNvPr id="1053708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2279650" y="1905000"/>
          <a:ext cx="4887913" cy="4114800"/>
        </p:xfrm>
        <a:graphic>
          <a:graphicData uri="http://schemas.openxmlformats.org/presentationml/2006/ole">
            <p:oleObj spid="_x0000_s151554" name="Visio" r:id="rId4" imgW="5863438" imgH="4937760" progId="Visio.Drawing.11">
              <p:embed/>
            </p:oleObj>
          </a:graphicData>
        </a:graphic>
      </p:graphicFrame>
      <p:sp>
        <p:nvSpPr>
          <p:cNvPr id="1053701" name="Rectangle 5"/>
          <p:cNvSpPr>
            <a:spLocks noChangeArrowheads="1"/>
          </p:cNvSpPr>
          <p:nvPr/>
        </p:nvSpPr>
        <p:spPr bwMode="auto">
          <a:xfrm>
            <a:off x="1981200" y="2284413"/>
            <a:ext cx="5784850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0" dirty="0">
                <a:solidFill>
                  <a:srgbClr val="FF0000"/>
                </a:solidFill>
              </a:rPr>
              <a:t>R2: path(@S,D,P) 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&lt;-</a:t>
            </a:r>
            <a:r>
              <a:rPr lang="en-US" sz="2000" b="0" dirty="0" smtClean="0">
                <a:solidFill>
                  <a:srgbClr val="FF0000"/>
                </a:solidFill>
              </a:rPr>
              <a:t> </a:t>
            </a:r>
            <a:r>
              <a:rPr lang="en-US" sz="2000" b="0" dirty="0">
                <a:solidFill>
                  <a:srgbClr val="FF0000"/>
                </a:solidFill>
              </a:rPr>
              <a:t>link(@S,Z), path(@Z,D,P</a:t>
            </a:r>
            <a:r>
              <a:rPr lang="en-US" sz="2000" b="0" baseline="-25000" dirty="0">
                <a:solidFill>
                  <a:srgbClr val="FF0000"/>
                </a:solidFill>
              </a:rPr>
              <a:t>2</a:t>
            </a:r>
            <a:r>
              <a:rPr lang="en-US" sz="2000" b="0" dirty="0">
                <a:solidFill>
                  <a:srgbClr val="FF0000"/>
                </a:solidFill>
              </a:rPr>
              <a:t>), </a:t>
            </a:r>
          </a:p>
          <a:p>
            <a:pPr algn="l"/>
            <a:r>
              <a:rPr lang="en-US" sz="2000" b="0" dirty="0">
                <a:solidFill>
                  <a:srgbClr val="FF0000"/>
                </a:solidFill>
              </a:rPr>
              <a:t>                              </a:t>
            </a:r>
            <a:r>
              <a:rPr lang="en-US" sz="2000" b="0" dirty="0" smtClean="0">
                <a:solidFill>
                  <a:srgbClr val="FF0000"/>
                </a:solidFill>
              </a:rPr>
              <a:t>     P=S</a:t>
            </a:r>
            <a:r>
              <a:rPr lang="en-US" sz="2000" b="0" dirty="0">
                <a:solidFill>
                  <a:srgbClr val="FF0000"/>
                </a:solidFill>
                <a:sym typeface="Symbol" pitchFamily="18" charset="2"/>
              </a:rPr>
              <a:t></a:t>
            </a:r>
            <a:r>
              <a:rPr lang="en-US" sz="2000" b="0" dirty="0">
                <a:solidFill>
                  <a:srgbClr val="FF0000"/>
                </a:solidFill>
              </a:rPr>
              <a:t>P2.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01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219200" y="2362200"/>
            <a:ext cx="7010400" cy="12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Monotype Sorts" pitchFamily="2" charset="2"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Localization Rewrite</a:t>
            </a:r>
          </a:p>
        </p:txBody>
      </p:sp>
      <p:sp>
        <p:nvSpPr>
          <p:cNvPr id="1010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90700"/>
            <a:ext cx="8128000" cy="48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Rules may have body predicates at different locations:</a:t>
            </a:r>
          </a:p>
        </p:txBody>
      </p:sp>
      <p:sp>
        <p:nvSpPr>
          <p:cNvPr id="1010692" name="Rectangle 4"/>
          <p:cNvSpPr>
            <a:spLocks noChangeArrowheads="1"/>
          </p:cNvSpPr>
          <p:nvPr/>
        </p:nvSpPr>
        <p:spPr bwMode="auto">
          <a:xfrm>
            <a:off x="1235075" y="2392363"/>
            <a:ext cx="692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0" dirty="0">
                <a:solidFill>
                  <a:srgbClr val="000000"/>
                </a:solidFill>
              </a:rPr>
              <a:t>R2: path(@S,D,P) </a:t>
            </a:r>
            <a:r>
              <a:rPr lang="en-US" sz="2000" dirty="0" smtClean="0">
                <a:solidFill>
                  <a:srgbClr val="000000"/>
                </a:solidFill>
                <a:sym typeface="Symbol" pitchFamily="18" charset="2"/>
              </a:rPr>
              <a:t>&lt;-</a:t>
            </a:r>
            <a:r>
              <a:rPr lang="en-US" sz="2000" b="0" dirty="0" smtClean="0">
                <a:solidFill>
                  <a:srgbClr val="000000"/>
                </a:solidFill>
              </a:rPr>
              <a:t> </a:t>
            </a:r>
            <a:r>
              <a:rPr lang="en-US" sz="2000" b="0" dirty="0">
                <a:solidFill>
                  <a:srgbClr val="000000"/>
                </a:solidFill>
              </a:rPr>
              <a:t>link(@S,</a:t>
            </a:r>
            <a:r>
              <a:rPr lang="en-US" sz="2000" b="0" dirty="0">
                <a:solidFill>
                  <a:srgbClr val="FF0000"/>
                </a:solidFill>
              </a:rPr>
              <a:t>Z</a:t>
            </a:r>
            <a:r>
              <a:rPr lang="en-US" sz="2000" b="0" dirty="0">
                <a:solidFill>
                  <a:srgbClr val="000000"/>
                </a:solidFill>
              </a:rPr>
              <a:t>), path(</a:t>
            </a:r>
            <a:r>
              <a:rPr lang="en-US" sz="2000" b="0" dirty="0">
                <a:solidFill>
                  <a:srgbClr val="FF0000"/>
                </a:solidFill>
              </a:rPr>
              <a:t>@Z</a:t>
            </a:r>
            <a:r>
              <a:rPr lang="en-US" sz="2000" b="0" dirty="0">
                <a:solidFill>
                  <a:srgbClr val="000000"/>
                </a:solidFill>
              </a:rPr>
              <a:t>,D,P</a:t>
            </a:r>
            <a:r>
              <a:rPr lang="en-US" sz="2000" b="0" baseline="-25000" dirty="0">
                <a:solidFill>
                  <a:srgbClr val="000000"/>
                </a:solidFill>
              </a:rPr>
              <a:t>2</a:t>
            </a:r>
            <a:r>
              <a:rPr lang="en-US" sz="2000" b="0" dirty="0">
                <a:solidFill>
                  <a:srgbClr val="000000"/>
                </a:solidFill>
              </a:rPr>
              <a:t>), P=S</a:t>
            </a:r>
            <a:r>
              <a:rPr lang="en-US" sz="2000" b="0" dirty="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en-US" sz="2000" b="0" dirty="0">
                <a:solidFill>
                  <a:srgbClr val="000000"/>
                </a:solidFill>
              </a:rPr>
              <a:t>P</a:t>
            </a:r>
            <a:r>
              <a:rPr lang="en-US" sz="2000" b="0" baseline="-25000" dirty="0">
                <a:solidFill>
                  <a:srgbClr val="000000"/>
                </a:solidFill>
              </a:rPr>
              <a:t>2</a:t>
            </a:r>
            <a:r>
              <a:rPr lang="en-US" sz="2000" b="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10693" name="Rectangle 5"/>
          <p:cNvSpPr>
            <a:spLocks noChangeArrowheads="1"/>
          </p:cNvSpPr>
          <p:nvPr/>
        </p:nvSpPr>
        <p:spPr bwMode="auto">
          <a:xfrm>
            <a:off x="1182688" y="4652963"/>
            <a:ext cx="703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0">
                <a:solidFill>
                  <a:srgbClr val="000000"/>
                </a:solidFill>
              </a:rPr>
              <a:t>R2b: path(@S,D,P) </a:t>
            </a:r>
            <a:r>
              <a:rPr lang="en-US" sz="2000" b="0">
                <a:solidFill>
                  <a:srgbClr val="000000"/>
                </a:solidFill>
                <a:sym typeface="Symbol" pitchFamily="18" charset="2"/>
              </a:rPr>
              <a:t></a:t>
            </a:r>
            <a:r>
              <a:rPr lang="en-US" sz="2000" b="0">
                <a:solidFill>
                  <a:srgbClr val="000000"/>
                </a:solidFill>
              </a:rPr>
              <a:t> </a:t>
            </a:r>
            <a:r>
              <a:rPr lang="en-US" sz="2000" b="0">
                <a:solidFill>
                  <a:srgbClr val="006600"/>
                </a:solidFill>
              </a:rPr>
              <a:t>linkD(S,@Z),</a:t>
            </a:r>
            <a:r>
              <a:rPr lang="en-US" sz="2000" b="0">
                <a:solidFill>
                  <a:srgbClr val="000000"/>
                </a:solidFill>
              </a:rPr>
              <a:t> path(</a:t>
            </a:r>
            <a:r>
              <a:rPr lang="en-US" sz="2000" b="0">
                <a:solidFill>
                  <a:srgbClr val="FF0000"/>
                </a:solidFill>
              </a:rPr>
              <a:t>@Z</a:t>
            </a:r>
            <a:r>
              <a:rPr lang="en-US" sz="2000" b="0">
                <a:solidFill>
                  <a:srgbClr val="000000"/>
                </a:solidFill>
              </a:rPr>
              <a:t>,D,P</a:t>
            </a:r>
            <a:r>
              <a:rPr lang="en-US" sz="2000" b="0" baseline="-25000">
                <a:solidFill>
                  <a:srgbClr val="000000"/>
                </a:solidFill>
              </a:rPr>
              <a:t>2</a:t>
            </a:r>
            <a:r>
              <a:rPr lang="en-US" sz="2000" b="0">
                <a:solidFill>
                  <a:srgbClr val="000000"/>
                </a:solidFill>
              </a:rPr>
              <a:t>), P=S</a:t>
            </a:r>
            <a:r>
              <a:rPr lang="en-US" sz="2000" b="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en-US" sz="2000" b="0">
                <a:solidFill>
                  <a:srgbClr val="000000"/>
                </a:solidFill>
              </a:rPr>
              <a:t>P</a:t>
            </a:r>
            <a:r>
              <a:rPr lang="en-US" sz="2000" b="0" baseline="-25000">
                <a:solidFill>
                  <a:srgbClr val="000000"/>
                </a:solidFill>
              </a:rPr>
              <a:t>2</a:t>
            </a:r>
            <a:r>
              <a:rPr lang="en-US" sz="2000" b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10694" name="Rectangle 6"/>
          <p:cNvSpPr>
            <a:spLocks noChangeArrowheads="1"/>
          </p:cNvSpPr>
          <p:nvPr/>
        </p:nvSpPr>
        <p:spPr bwMode="auto">
          <a:xfrm>
            <a:off x="1176338" y="4124325"/>
            <a:ext cx="461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0">
                <a:solidFill>
                  <a:srgbClr val="000000"/>
                </a:solidFill>
              </a:rPr>
              <a:t>R2a: </a:t>
            </a:r>
            <a:r>
              <a:rPr lang="en-US" sz="2000" b="0">
                <a:solidFill>
                  <a:srgbClr val="006600"/>
                </a:solidFill>
              </a:rPr>
              <a:t>linkD(S,@D)</a:t>
            </a:r>
            <a:r>
              <a:rPr lang="en-US" sz="2000" b="0">
                <a:solidFill>
                  <a:srgbClr val="000000"/>
                </a:solidFill>
              </a:rPr>
              <a:t> </a:t>
            </a:r>
            <a:r>
              <a:rPr lang="en-US" sz="2000" b="0">
                <a:solidFill>
                  <a:srgbClr val="000000"/>
                </a:solidFill>
                <a:sym typeface="Symbol" pitchFamily="18" charset="2"/>
              </a:rPr>
              <a:t></a:t>
            </a:r>
            <a:r>
              <a:rPr lang="en-US" sz="2000" b="0">
                <a:solidFill>
                  <a:srgbClr val="000000"/>
                </a:solidFill>
              </a:rPr>
              <a:t> link(@S,D)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44837" y="2787650"/>
            <a:ext cx="3636963" cy="635000"/>
            <a:chOff x="2256" y="2732"/>
            <a:chExt cx="2291" cy="400"/>
          </a:xfrm>
        </p:grpSpPr>
        <p:sp>
          <p:nvSpPr>
            <p:cNvPr id="1010696" name="Text Box 8"/>
            <p:cNvSpPr txBox="1">
              <a:spLocks noChangeArrowheads="1"/>
            </p:cNvSpPr>
            <p:nvPr/>
          </p:nvSpPr>
          <p:spPr bwMode="auto">
            <a:xfrm>
              <a:off x="2256" y="2920"/>
              <a:ext cx="21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Matching variable </a:t>
              </a:r>
              <a:r>
                <a:rPr lang="en-US" sz="1600">
                  <a:solidFill>
                    <a:srgbClr val="FF0000"/>
                  </a:solidFill>
                </a:rPr>
                <a:t>Z</a:t>
              </a:r>
              <a:r>
                <a:rPr lang="en-US" sz="1600"/>
                <a:t> = “Join”</a:t>
              </a:r>
            </a:p>
          </p:txBody>
        </p:sp>
        <p:sp>
          <p:nvSpPr>
            <p:cNvPr id="1010697" name="AutoShape 9"/>
            <p:cNvSpPr>
              <a:spLocks noChangeArrowheads="1"/>
            </p:cNvSpPr>
            <p:nvPr/>
          </p:nvSpPr>
          <p:spPr bwMode="auto">
            <a:xfrm flipH="1">
              <a:off x="2726" y="2732"/>
              <a:ext cx="974" cy="182"/>
            </a:xfrm>
            <a:prstGeom prst="curvedUpArrow">
              <a:avLst>
                <a:gd name="adj1" fmla="val 49057"/>
                <a:gd name="adj2" fmla="val 181262"/>
                <a:gd name="adj3" fmla="val 3161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97" y="2960"/>
              <a:ext cx="250" cy="149"/>
              <a:chOff x="1140" y="2780"/>
              <a:chExt cx="280" cy="184"/>
            </a:xfrm>
          </p:grpSpPr>
          <p:sp>
            <p:nvSpPr>
              <p:cNvPr id="1010699" name="AutoShape 11"/>
              <p:cNvSpPr>
                <a:spLocks noChangeArrowheads="1"/>
              </p:cNvSpPr>
              <p:nvPr/>
            </p:nvSpPr>
            <p:spPr bwMode="auto">
              <a:xfrm rot="-5400000">
                <a:off x="1256" y="2800"/>
                <a:ext cx="184" cy="144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700" name="AutoShape 12"/>
              <p:cNvSpPr>
                <a:spLocks noChangeArrowheads="1"/>
              </p:cNvSpPr>
              <p:nvPr/>
            </p:nvSpPr>
            <p:spPr bwMode="auto">
              <a:xfrm rot="5400000" flipH="1">
                <a:off x="1120" y="2800"/>
                <a:ext cx="184" cy="144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10725" name="Text Box 37"/>
          <p:cNvSpPr txBox="1">
            <a:spLocks noChangeArrowheads="1"/>
          </p:cNvSpPr>
          <p:nvPr/>
        </p:nvSpPr>
        <p:spPr bwMode="auto">
          <a:xfrm>
            <a:off x="876300" y="3543300"/>
            <a:ext cx="276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Rewritten rules:</a:t>
            </a:r>
            <a:r>
              <a:rPr lang="en-US" sz="2400"/>
              <a:t> </a:t>
            </a:r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902075" y="5086350"/>
            <a:ext cx="3608388" cy="635000"/>
            <a:chOff x="2458" y="3204"/>
            <a:chExt cx="2273" cy="400"/>
          </a:xfrm>
        </p:grpSpPr>
        <p:sp>
          <p:nvSpPr>
            <p:cNvPr id="1010728" name="Text Box 40"/>
            <p:cNvSpPr txBox="1">
              <a:spLocks noChangeArrowheads="1"/>
            </p:cNvSpPr>
            <p:nvPr/>
          </p:nvSpPr>
          <p:spPr bwMode="auto">
            <a:xfrm>
              <a:off x="2458" y="3392"/>
              <a:ext cx="21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Matching variable </a:t>
              </a:r>
              <a:r>
                <a:rPr lang="en-US" sz="1600">
                  <a:solidFill>
                    <a:srgbClr val="FF0000"/>
                  </a:solidFill>
                </a:rPr>
                <a:t>Z</a:t>
              </a:r>
              <a:r>
                <a:rPr lang="en-US" sz="1600"/>
                <a:t> = “Join”</a:t>
              </a:r>
            </a:p>
          </p:txBody>
        </p:sp>
        <p:sp>
          <p:nvSpPr>
            <p:cNvPr id="1010729" name="AutoShape 41"/>
            <p:cNvSpPr>
              <a:spLocks noChangeArrowheads="1"/>
            </p:cNvSpPr>
            <p:nvPr/>
          </p:nvSpPr>
          <p:spPr bwMode="auto">
            <a:xfrm flipH="1">
              <a:off x="2918" y="3204"/>
              <a:ext cx="952" cy="182"/>
            </a:xfrm>
            <a:prstGeom prst="curvedUpArrow">
              <a:avLst>
                <a:gd name="adj1" fmla="val 47949"/>
                <a:gd name="adj2" fmla="val 177168"/>
                <a:gd name="adj3" fmla="val 3161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4486" y="3432"/>
              <a:ext cx="245" cy="149"/>
              <a:chOff x="1140" y="2780"/>
              <a:chExt cx="280" cy="184"/>
            </a:xfrm>
          </p:grpSpPr>
          <p:sp>
            <p:nvSpPr>
              <p:cNvPr id="1010731" name="AutoShape 43"/>
              <p:cNvSpPr>
                <a:spLocks noChangeArrowheads="1"/>
              </p:cNvSpPr>
              <p:nvPr/>
            </p:nvSpPr>
            <p:spPr bwMode="auto">
              <a:xfrm rot="-5400000">
                <a:off x="1256" y="2800"/>
                <a:ext cx="184" cy="144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732" name="AutoShape 44"/>
              <p:cNvSpPr>
                <a:spLocks noChangeArrowheads="1"/>
              </p:cNvSpPr>
              <p:nvPr/>
            </p:nvSpPr>
            <p:spPr bwMode="auto">
              <a:xfrm rot="5400000" flipH="1">
                <a:off x="1120" y="2800"/>
                <a:ext cx="184" cy="144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10755" name="Oval 67"/>
          <p:cNvSpPr>
            <a:spLocks noChangeArrowheads="1"/>
          </p:cNvSpPr>
          <p:nvPr/>
        </p:nvSpPr>
        <p:spPr bwMode="auto">
          <a:xfrm>
            <a:off x="1042988" y="4075113"/>
            <a:ext cx="4100512" cy="520700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0756" name="Oval 68"/>
          <p:cNvSpPr>
            <a:spLocks noChangeArrowheads="1"/>
          </p:cNvSpPr>
          <p:nvPr/>
        </p:nvSpPr>
        <p:spPr bwMode="auto">
          <a:xfrm>
            <a:off x="3667125" y="4595813"/>
            <a:ext cx="3443288" cy="534987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0757" name="Oval 69"/>
          <p:cNvSpPr>
            <a:spLocks noChangeArrowheads="1"/>
          </p:cNvSpPr>
          <p:nvPr/>
        </p:nvSpPr>
        <p:spPr bwMode="auto">
          <a:xfrm>
            <a:off x="1733550" y="4637088"/>
            <a:ext cx="1828800" cy="474662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693" grpId="0"/>
      <p:bldP spid="1010694" grpId="0"/>
      <p:bldP spid="1010725" grpId="0"/>
      <p:bldP spid="1010755" grpId="0" animBg="1"/>
      <p:bldP spid="1010755" grpId="1" animBg="1"/>
      <p:bldP spid="1010756" grpId="0" animBg="1"/>
      <p:bldP spid="1010756" grpId="1" animBg="1"/>
      <p:bldP spid="101075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762000" y="1905000"/>
            <a:ext cx="70104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Monotype Sorts" pitchFamily="2" charset="2"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Execution Plan</a:t>
            </a:r>
            <a:endParaRPr lang="en-US" dirty="0"/>
          </a:p>
        </p:txBody>
      </p:sp>
      <p:sp>
        <p:nvSpPr>
          <p:cNvPr id="1070088" name="Rectangle 8"/>
          <p:cNvSpPr>
            <a:spLocks noChangeArrowheads="1"/>
          </p:cNvSpPr>
          <p:nvPr/>
        </p:nvSpPr>
        <p:spPr bwMode="auto">
          <a:xfrm>
            <a:off x="2921000" y="3236913"/>
            <a:ext cx="3340100" cy="10287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0103" name="Text Box 23"/>
          <p:cNvSpPr txBox="1">
            <a:spLocks noChangeArrowheads="1"/>
          </p:cNvSpPr>
          <p:nvPr/>
        </p:nvSpPr>
        <p:spPr bwMode="auto">
          <a:xfrm>
            <a:off x="3222625" y="2838450"/>
            <a:ext cx="290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Strand Elements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2149475" y="3414713"/>
            <a:ext cx="985838" cy="336550"/>
            <a:chOff x="1354" y="2151"/>
            <a:chExt cx="621" cy="212"/>
          </a:xfrm>
        </p:grpSpPr>
        <p:sp>
          <p:nvSpPr>
            <p:cNvPr id="1070085" name="Line 5"/>
            <p:cNvSpPr>
              <a:spLocks noChangeShapeType="1"/>
            </p:cNvSpPr>
            <p:nvPr/>
          </p:nvSpPr>
          <p:spPr bwMode="auto">
            <a:xfrm flipV="1">
              <a:off x="1391" y="2361"/>
              <a:ext cx="584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0104" name="Text Box 24"/>
            <p:cNvSpPr txBox="1">
              <a:spLocks noChangeArrowheads="1"/>
            </p:cNvSpPr>
            <p:nvPr/>
          </p:nvSpPr>
          <p:spPr bwMode="auto">
            <a:xfrm>
              <a:off x="1354" y="2151"/>
              <a:ext cx="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  <a:sym typeface="Symbol" pitchFamily="18" charset="2"/>
                </a:rPr>
                <a:t></a:t>
              </a:r>
              <a:r>
                <a:rPr lang="en-US" sz="1600">
                  <a:solidFill>
                    <a:srgbClr val="FF0000"/>
                  </a:solidFill>
                </a:rPr>
                <a:t>path</a:t>
              </a:r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3157538" y="3317875"/>
            <a:ext cx="1169987" cy="1460500"/>
            <a:chOff x="1989" y="2090"/>
            <a:chExt cx="737" cy="920"/>
          </a:xfrm>
        </p:grpSpPr>
        <p:sp>
          <p:nvSpPr>
            <p:cNvPr id="1070105" name="Rectangle 25"/>
            <p:cNvSpPr>
              <a:spLocks noChangeArrowheads="1"/>
            </p:cNvSpPr>
            <p:nvPr/>
          </p:nvSpPr>
          <p:spPr bwMode="auto">
            <a:xfrm>
              <a:off x="1989" y="2090"/>
              <a:ext cx="737" cy="5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006600"/>
                  </a:solidFill>
                </a:rPr>
                <a:t>Join</a:t>
              </a:r>
            </a:p>
            <a:p>
              <a:pPr algn="ctr"/>
              <a:r>
                <a:rPr lang="en-US" sz="1400">
                  <a:solidFill>
                    <a:srgbClr val="000000"/>
                  </a:solidFill>
                </a:rPr>
                <a:t>path.Z = linkD.Z</a:t>
              </a:r>
            </a:p>
          </p:txBody>
        </p:sp>
        <p:graphicFrame>
          <p:nvGraphicFramePr>
            <p:cNvPr id="1070107" name="Object 27"/>
            <p:cNvGraphicFramePr>
              <a:graphicFrameLocks noChangeAspect="1"/>
            </p:cNvGraphicFramePr>
            <p:nvPr/>
          </p:nvGraphicFramePr>
          <p:xfrm>
            <a:off x="2155" y="2726"/>
            <a:ext cx="368" cy="284"/>
          </p:xfrm>
          <a:graphic>
            <a:graphicData uri="http://schemas.openxmlformats.org/presentationml/2006/ole">
              <p:oleObj spid="_x0000_s152578" name="Visio" r:id="rId4" imgW="553943" imgH="450237" progId="Visio.Drawing.11">
                <p:embed/>
              </p:oleObj>
            </a:graphicData>
          </a:graphic>
        </p:graphicFrame>
        <p:sp>
          <p:nvSpPr>
            <p:cNvPr id="1070108" name="Text Box 28"/>
            <p:cNvSpPr txBox="1">
              <a:spLocks noChangeArrowheads="1"/>
            </p:cNvSpPr>
            <p:nvPr/>
          </p:nvSpPr>
          <p:spPr bwMode="auto">
            <a:xfrm>
              <a:off x="2160" y="2789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/>
                <a:t>linkD</a:t>
              </a:r>
              <a:endParaRPr lang="en-US" sz="1400" dirty="0"/>
            </a:p>
          </p:txBody>
        </p:sp>
        <p:sp>
          <p:nvSpPr>
            <p:cNvPr id="1070109" name="Line 29"/>
            <p:cNvSpPr>
              <a:spLocks noChangeShapeType="1"/>
            </p:cNvSpPr>
            <p:nvPr/>
          </p:nvSpPr>
          <p:spPr bwMode="auto">
            <a:xfrm flipV="1">
              <a:off x="2344" y="2600"/>
              <a:ext cx="1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4316413" y="3321050"/>
            <a:ext cx="1798637" cy="763588"/>
            <a:chOff x="2719" y="2092"/>
            <a:chExt cx="1133" cy="481"/>
          </a:xfrm>
        </p:grpSpPr>
        <p:sp>
          <p:nvSpPr>
            <p:cNvPr id="1070091" name="Line 11"/>
            <p:cNvSpPr>
              <a:spLocks noChangeShapeType="1"/>
            </p:cNvSpPr>
            <p:nvPr/>
          </p:nvSpPr>
          <p:spPr bwMode="auto">
            <a:xfrm>
              <a:off x="2719" y="2368"/>
              <a:ext cx="300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0114" name="Rectangle 34"/>
            <p:cNvSpPr>
              <a:spLocks noChangeArrowheads="1"/>
            </p:cNvSpPr>
            <p:nvPr/>
          </p:nvSpPr>
          <p:spPr bwMode="auto">
            <a:xfrm>
              <a:off x="3005" y="2092"/>
              <a:ext cx="847" cy="4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1600" dirty="0">
                  <a:solidFill>
                    <a:srgbClr val="006600"/>
                  </a:solidFill>
                </a:rPr>
                <a:t>Project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path(S,D,P)</a:t>
              </a:r>
            </a:p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6097590" y="3440113"/>
            <a:ext cx="1370013" cy="581025"/>
            <a:chOff x="3841" y="2167"/>
            <a:chExt cx="863" cy="366"/>
          </a:xfrm>
        </p:grpSpPr>
        <p:sp>
          <p:nvSpPr>
            <p:cNvPr id="1070093" name="Line 13"/>
            <p:cNvSpPr>
              <a:spLocks noChangeShapeType="1"/>
            </p:cNvSpPr>
            <p:nvPr/>
          </p:nvSpPr>
          <p:spPr bwMode="auto">
            <a:xfrm flipV="1">
              <a:off x="3841" y="2360"/>
              <a:ext cx="852" cy="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0115" name="Text Box 35"/>
            <p:cNvSpPr txBox="1">
              <a:spLocks noChangeArrowheads="1"/>
            </p:cNvSpPr>
            <p:nvPr/>
          </p:nvSpPr>
          <p:spPr bwMode="auto">
            <a:xfrm>
              <a:off x="4016" y="2167"/>
              <a:ext cx="68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0000"/>
                  </a:solidFill>
                  <a:sym typeface="Symbol" pitchFamily="18" charset="2"/>
                </a:rPr>
                <a:t>Send to </a:t>
              </a:r>
              <a:r>
                <a:rPr lang="en-US" sz="1600" dirty="0" err="1">
                  <a:solidFill>
                    <a:srgbClr val="FF0000"/>
                  </a:solidFill>
                  <a:sym typeface="Symbol" pitchFamily="18" charset="2"/>
                </a:rPr>
                <a:t>path.S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70116" name="Rectangle 36"/>
          <p:cNvSpPr>
            <a:spLocks noChangeArrowheads="1"/>
          </p:cNvSpPr>
          <p:nvPr/>
        </p:nvSpPr>
        <p:spPr bwMode="auto">
          <a:xfrm>
            <a:off x="952500" y="2101850"/>
            <a:ext cx="800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0" dirty="0">
                <a:solidFill>
                  <a:srgbClr val="000000"/>
                </a:solidFill>
              </a:rPr>
              <a:t>R2b: path(@S,D,P) </a:t>
            </a:r>
            <a:r>
              <a:rPr lang="en-US" sz="2000" dirty="0" smtClean="0">
                <a:solidFill>
                  <a:srgbClr val="000000"/>
                </a:solidFill>
                <a:sym typeface="Symbol" pitchFamily="18" charset="2"/>
              </a:rPr>
              <a:t>&lt;-</a:t>
            </a:r>
            <a:r>
              <a:rPr lang="en-US" sz="2000" b="0" dirty="0" smtClean="0">
                <a:solidFill>
                  <a:srgbClr val="000000"/>
                </a:solidFill>
              </a:rPr>
              <a:t> </a:t>
            </a:r>
            <a:r>
              <a:rPr lang="en-US" sz="2000" b="0" dirty="0" err="1">
                <a:solidFill>
                  <a:srgbClr val="000000"/>
                </a:solidFill>
              </a:rPr>
              <a:t>linkD</a:t>
            </a:r>
            <a:r>
              <a:rPr lang="en-US" sz="2000" b="0" dirty="0">
                <a:solidFill>
                  <a:srgbClr val="000000"/>
                </a:solidFill>
              </a:rPr>
              <a:t>(S,@Z), path(@Z,D,P</a:t>
            </a:r>
            <a:r>
              <a:rPr lang="en-US" sz="2000" b="0" baseline="-25000" dirty="0">
                <a:solidFill>
                  <a:srgbClr val="000000"/>
                </a:solidFill>
              </a:rPr>
              <a:t>2</a:t>
            </a:r>
            <a:r>
              <a:rPr lang="en-US" sz="2000" b="0" dirty="0">
                <a:solidFill>
                  <a:srgbClr val="000000"/>
                </a:solidFill>
              </a:rPr>
              <a:t>), P=S</a:t>
            </a:r>
            <a:r>
              <a:rPr lang="en-US" sz="2000" b="0" dirty="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en-US" sz="2000" b="0" dirty="0">
                <a:solidFill>
                  <a:srgbClr val="000000"/>
                </a:solidFill>
              </a:rPr>
              <a:t>P</a:t>
            </a:r>
            <a:r>
              <a:rPr lang="en-US" sz="2000" b="0" baseline="-25000" dirty="0">
                <a:solidFill>
                  <a:srgbClr val="000000"/>
                </a:solidFill>
              </a:rPr>
              <a:t>2</a:t>
            </a:r>
            <a:r>
              <a:rPr lang="en-US" sz="2000" b="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70117" name="Rectangle 37"/>
          <p:cNvSpPr>
            <a:spLocks noChangeArrowheads="1"/>
          </p:cNvSpPr>
          <p:nvPr/>
        </p:nvSpPr>
        <p:spPr bwMode="auto">
          <a:xfrm>
            <a:off x="1727200" y="3060700"/>
            <a:ext cx="469900" cy="292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2400">
                <a:solidFill>
                  <a:srgbClr val="000000"/>
                </a:solidFill>
              </a:rPr>
              <a:t>Network In</a:t>
            </a:r>
          </a:p>
        </p:txBody>
      </p:sp>
      <p:sp>
        <p:nvSpPr>
          <p:cNvPr id="1070118" name="Rectangle 38"/>
          <p:cNvSpPr>
            <a:spLocks noChangeArrowheads="1"/>
          </p:cNvSpPr>
          <p:nvPr/>
        </p:nvSpPr>
        <p:spPr bwMode="auto">
          <a:xfrm>
            <a:off x="7454900" y="3060700"/>
            <a:ext cx="469900" cy="292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2400">
                <a:solidFill>
                  <a:srgbClr val="000000"/>
                </a:solidFill>
              </a:rPr>
              <a:t>Network In</a:t>
            </a:r>
          </a:p>
        </p:txBody>
      </p:sp>
      <p:sp>
        <p:nvSpPr>
          <p:cNvPr id="1070120" name="Rectangle 40"/>
          <p:cNvSpPr>
            <a:spLocks noChangeArrowheads="1"/>
          </p:cNvSpPr>
          <p:nvPr/>
        </p:nvSpPr>
        <p:spPr bwMode="auto">
          <a:xfrm>
            <a:off x="2933700" y="4851400"/>
            <a:ext cx="3340100" cy="10287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2149475" y="5021263"/>
            <a:ext cx="1011238" cy="342900"/>
            <a:chOff x="1354" y="3163"/>
            <a:chExt cx="637" cy="216"/>
          </a:xfrm>
        </p:grpSpPr>
        <p:sp>
          <p:nvSpPr>
            <p:cNvPr id="1070119" name="Line 39"/>
            <p:cNvSpPr>
              <a:spLocks noChangeShapeType="1"/>
            </p:cNvSpPr>
            <p:nvPr/>
          </p:nvSpPr>
          <p:spPr bwMode="auto">
            <a:xfrm flipV="1">
              <a:off x="1399" y="3378"/>
              <a:ext cx="592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0124" name="Text Box 44"/>
            <p:cNvSpPr txBox="1">
              <a:spLocks noChangeArrowheads="1"/>
            </p:cNvSpPr>
            <p:nvPr/>
          </p:nvSpPr>
          <p:spPr bwMode="auto">
            <a:xfrm>
              <a:off x="1354" y="3163"/>
              <a:ext cx="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  <a:sym typeface="Symbol" pitchFamily="18" charset="2"/>
                </a:rPr>
                <a:t></a:t>
              </a:r>
              <a:r>
                <a:rPr lang="en-US" sz="1600">
                  <a:solidFill>
                    <a:srgbClr val="FF0000"/>
                  </a:solidFill>
                </a:rPr>
                <a:t>linkD</a:t>
              </a:r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3170238" y="4932363"/>
            <a:ext cx="1169987" cy="1463675"/>
            <a:chOff x="1997" y="3107"/>
            <a:chExt cx="737" cy="922"/>
          </a:xfrm>
        </p:grpSpPr>
        <p:sp>
          <p:nvSpPr>
            <p:cNvPr id="1070125" name="Rectangle 45"/>
            <p:cNvSpPr>
              <a:spLocks noChangeArrowheads="1"/>
            </p:cNvSpPr>
            <p:nvPr/>
          </p:nvSpPr>
          <p:spPr bwMode="auto">
            <a:xfrm>
              <a:off x="1997" y="3107"/>
              <a:ext cx="737" cy="5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1600" dirty="0">
                  <a:solidFill>
                    <a:srgbClr val="006600"/>
                  </a:solidFill>
                </a:rPr>
                <a:t>Join</a:t>
              </a:r>
            </a:p>
            <a:p>
              <a:pPr algn="ctr"/>
              <a:r>
                <a:rPr lang="en-US" sz="1400" dirty="0" err="1">
                  <a:solidFill>
                    <a:srgbClr val="000000"/>
                  </a:solidFill>
                </a:rPr>
                <a:t>linkD.Z</a:t>
              </a:r>
              <a:r>
                <a:rPr lang="en-US" sz="1400" dirty="0">
                  <a:solidFill>
                    <a:srgbClr val="000000"/>
                  </a:solidFill>
                </a:rPr>
                <a:t> = </a:t>
              </a:r>
              <a:r>
                <a:rPr lang="en-US" sz="1400" dirty="0" err="1">
                  <a:solidFill>
                    <a:srgbClr val="000000"/>
                  </a:solidFill>
                </a:rPr>
                <a:t>path.Z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070126" name="Object 46"/>
            <p:cNvGraphicFramePr>
              <a:graphicFrameLocks noChangeAspect="1"/>
            </p:cNvGraphicFramePr>
            <p:nvPr/>
          </p:nvGraphicFramePr>
          <p:xfrm>
            <a:off x="2163" y="3745"/>
            <a:ext cx="368" cy="284"/>
          </p:xfrm>
          <a:graphic>
            <a:graphicData uri="http://schemas.openxmlformats.org/presentationml/2006/ole">
              <p:oleObj spid="_x0000_s152579" name="Visio" r:id="rId5" imgW="553943" imgH="450237" progId="Visio.Drawing.11">
                <p:embed/>
              </p:oleObj>
            </a:graphicData>
          </a:graphic>
        </p:graphicFrame>
        <p:sp>
          <p:nvSpPr>
            <p:cNvPr id="1070127" name="Text Box 47"/>
            <p:cNvSpPr txBox="1">
              <a:spLocks noChangeArrowheads="1"/>
            </p:cNvSpPr>
            <p:nvPr/>
          </p:nvSpPr>
          <p:spPr bwMode="auto">
            <a:xfrm>
              <a:off x="2160" y="3816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path</a:t>
              </a:r>
            </a:p>
          </p:txBody>
        </p:sp>
        <p:sp>
          <p:nvSpPr>
            <p:cNvPr id="1070128" name="Line 48"/>
            <p:cNvSpPr>
              <a:spLocks noChangeShapeType="1"/>
            </p:cNvSpPr>
            <p:nvPr/>
          </p:nvSpPr>
          <p:spPr bwMode="auto">
            <a:xfrm flipV="1">
              <a:off x="2352" y="3616"/>
              <a:ext cx="1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4329113" y="4935538"/>
            <a:ext cx="1798637" cy="763587"/>
            <a:chOff x="2727" y="3109"/>
            <a:chExt cx="1133" cy="481"/>
          </a:xfrm>
        </p:grpSpPr>
        <p:sp>
          <p:nvSpPr>
            <p:cNvPr id="1070121" name="Line 41"/>
            <p:cNvSpPr>
              <a:spLocks noChangeShapeType="1"/>
            </p:cNvSpPr>
            <p:nvPr/>
          </p:nvSpPr>
          <p:spPr bwMode="auto">
            <a:xfrm>
              <a:off x="2727" y="3385"/>
              <a:ext cx="300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0129" name="Rectangle 49"/>
            <p:cNvSpPr>
              <a:spLocks noChangeArrowheads="1"/>
            </p:cNvSpPr>
            <p:nvPr/>
          </p:nvSpPr>
          <p:spPr bwMode="auto">
            <a:xfrm>
              <a:off x="3013" y="3109"/>
              <a:ext cx="847" cy="4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1600" dirty="0">
                  <a:solidFill>
                    <a:srgbClr val="006600"/>
                  </a:solidFill>
                </a:rPr>
                <a:t>Project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path(S,D,P)</a:t>
              </a:r>
            </a:p>
            <a:p>
              <a:pPr algn="ctr"/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6110288" y="5054600"/>
            <a:ext cx="1352550" cy="581025"/>
            <a:chOff x="3849" y="3184"/>
            <a:chExt cx="852" cy="366"/>
          </a:xfrm>
        </p:grpSpPr>
        <p:sp>
          <p:nvSpPr>
            <p:cNvPr id="1070122" name="Line 42"/>
            <p:cNvSpPr>
              <a:spLocks noChangeShapeType="1"/>
            </p:cNvSpPr>
            <p:nvPr/>
          </p:nvSpPr>
          <p:spPr bwMode="auto">
            <a:xfrm flipV="1">
              <a:off x="3849" y="3377"/>
              <a:ext cx="852" cy="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0130" name="Text Box 50"/>
            <p:cNvSpPr txBox="1">
              <a:spLocks noChangeArrowheads="1"/>
            </p:cNvSpPr>
            <p:nvPr/>
          </p:nvSpPr>
          <p:spPr bwMode="auto">
            <a:xfrm>
              <a:off x="3984" y="3184"/>
              <a:ext cx="68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0000"/>
                  </a:solidFill>
                  <a:sym typeface="Symbol" pitchFamily="18" charset="2"/>
                </a:rPr>
                <a:t>Send to </a:t>
              </a:r>
              <a:r>
                <a:rPr lang="en-US" sz="1600" dirty="0" err="1">
                  <a:solidFill>
                    <a:srgbClr val="FF0000"/>
                  </a:solidFill>
                  <a:sym typeface="Symbol" pitchFamily="18" charset="2"/>
                </a:rPr>
                <a:t>path.S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70141" name="Oval 61"/>
          <p:cNvSpPr>
            <a:spLocks noChangeArrowheads="1"/>
          </p:cNvSpPr>
          <p:nvPr/>
        </p:nvSpPr>
        <p:spPr bwMode="auto">
          <a:xfrm>
            <a:off x="4343400" y="2006600"/>
            <a:ext cx="1787525" cy="5953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0142" name="Oval 62"/>
          <p:cNvSpPr>
            <a:spLocks noChangeArrowheads="1"/>
          </p:cNvSpPr>
          <p:nvPr/>
        </p:nvSpPr>
        <p:spPr bwMode="auto">
          <a:xfrm>
            <a:off x="1468438" y="1992313"/>
            <a:ext cx="1787525" cy="5953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B9F5-FC35-42AA-A140-E7B0156FB307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120" grpId="0" animBg="1"/>
      <p:bldP spid="1070141" grpId="0" animBg="1"/>
      <p:bldP spid="1070141" grpId="1" animBg="1"/>
      <p:bldP spid="1070142" grpId="0" animBg="1"/>
      <p:bldP spid="10701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5.4|1.6|1.5|1.3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9|1|0.5|0.5|0.5|0.7|0.8|6.1|25.3|6.4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|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11.2|3.1|4.2|3.1|7.6|2|4.3|6.7|2.1|5.5|1.9|2.4|2.3|2.7|3.3|2.7|4.6|4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1.5|7.4|6.6|19.8|5.5|6.6|0.9|12.4|1.7|1.6|6.1|4.3|2.1|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2|6.3|15.8|9.2|9.2|5.5|13.6|7.8|6.5|1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6.9|3.5|1.9|2.7|0.7|1.6|2.2|6.7|0.7|0.7|2.2|12.9|3.8|6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2.2|61.2|27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1.2|0.9|13.3|5.8|6.5|11.7|0.8|8.8|7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5.6|5.4|6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9.7|3.2|2.4|14|7.9|12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9.8|8.2|8|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9.4|1|1.6|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11.5|46.5|9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2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6.9|3.5|1.9|2.7|0.7|1.6|2.2|6.7|0.7|0.7|2.2|12.9|3.8|6.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0.6|7.2|17.5|7.1|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27.7|15.9|2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6.5|68.7|10.8|5.3|1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.7|19.4|14.7|7.8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28.3|8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8516</Words>
  <Application>Microsoft Office PowerPoint</Application>
  <PresentationFormat>On-screen Show (4:3)</PresentationFormat>
  <Paragraphs>2239</Paragraphs>
  <Slides>140</Slides>
  <Notes>46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140</vt:i4>
      </vt:variant>
    </vt:vector>
  </HeadingPairs>
  <TitlesOfParts>
    <vt:vector size="143" baseType="lpstr">
      <vt:lpstr>Office Theme</vt:lpstr>
      <vt:lpstr>Visio</vt:lpstr>
      <vt:lpstr>Chart</vt:lpstr>
      <vt:lpstr>Datalog and Emerging Applications: an Interactive Tutorial </vt:lpstr>
      <vt:lpstr>A Brief History of Datalog</vt:lpstr>
      <vt:lpstr>Today’s Tutorial, or, Datalog: Taste it Again for the First Time</vt:lpstr>
      <vt:lpstr>An Interactive Tutorial</vt:lpstr>
      <vt:lpstr>Outline of Tutorial</vt:lpstr>
      <vt:lpstr>Slide 6</vt:lpstr>
      <vt:lpstr>Example: All-Pairs Reachability</vt:lpstr>
      <vt:lpstr>Example: All-Pairs Reachability</vt:lpstr>
      <vt:lpstr>Terminology and Convention</vt:lpstr>
      <vt:lpstr>Negated Atoms</vt:lpstr>
      <vt:lpstr>Safe Rules</vt:lpstr>
      <vt:lpstr>Semantics</vt:lpstr>
      <vt:lpstr>The “Naïve” Evaluation Algorithm</vt:lpstr>
      <vt:lpstr>Naïve Evaluation</vt:lpstr>
      <vt:lpstr>Semi-naïve Evaluation</vt:lpstr>
      <vt:lpstr>Semi-naïve Evaluation</vt:lpstr>
      <vt:lpstr>Recursion with Negation</vt:lpstr>
      <vt:lpstr>Stratified Negation</vt:lpstr>
      <vt:lpstr>A Sneak Preview…</vt:lpstr>
      <vt:lpstr>Suggested Readings</vt:lpstr>
      <vt:lpstr>Outline of Tutorial</vt:lpstr>
      <vt:lpstr>Datalog for Data Integration</vt:lpstr>
      <vt:lpstr>The Data Integration Problem</vt:lpstr>
      <vt:lpstr>Mediator-Based Data Integration</vt:lpstr>
      <vt:lpstr>Mediator-Based Virtual Data Integration</vt:lpstr>
      <vt:lpstr>Materialized Data Exchange</vt:lpstr>
      <vt:lpstr>Peer-to-Peer Data Integration  (Virtual or Materialized)</vt:lpstr>
      <vt:lpstr>How to Specify Mappings?</vt:lpstr>
      <vt:lpstr>Logical Schema Mappings via Tuple-Generating Dependencies (tgds)</vt:lpstr>
      <vt:lpstr>What Answers Should Queries Return?</vt:lpstr>
      <vt:lpstr>Certain Answers Semantics</vt:lpstr>
      <vt:lpstr>Computing the Certain Answers</vt:lpstr>
      <vt:lpstr>Inverse Rules: Computing Certain Answers  with Datalog</vt:lpstr>
      <vt:lpstr>Inverse Rules: Computing Certain Answers  with Datalog (2)</vt:lpstr>
      <vt:lpstr>Semantics of Skolem Functions in Datalog</vt:lpstr>
      <vt:lpstr>Termination and Infinite Models</vt:lpstr>
      <vt:lpstr>Ensuring Termination of Datalog Programs with Skolems via Weak Acyclicity</vt:lpstr>
      <vt:lpstr>Ensuring Termination via Weak Acyclicity (2)</vt:lpstr>
      <vt:lpstr>Once Computation Stops, What Do We Have?</vt:lpstr>
      <vt:lpstr>Universal Solutions Are Just What is Needed to Compute the Certain Answers</vt:lpstr>
      <vt:lpstr>Notes on Skolem Functions in Datalog</vt:lpstr>
      <vt:lpstr>Summary: Datalog for  Data Integration and Exchange</vt:lpstr>
      <vt:lpstr>Some Datalog-Based Data Integration/Exchange Systems</vt:lpstr>
      <vt:lpstr>Datalog for Data Integration:  Some Open Issues</vt:lpstr>
      <vt:lpstr>Outline of Tutorial</vt:lpstr>
      <vt:lpstr>Program Analysis</vt:lpstr>
      <vt:lpstr>What is Program Analysis</vt:lpstr>
      <vt:lpstr>Understanding Program Behavior</vt:lpstr>
      <vt:lpstr>Optimizations</vt:lpstr>
      <vt:lpstr>Bug Finding</vt:lpstr>
      <vt:lpstr>Precise, Fast Program Analysis Is Hard</vt:lpstr>
      <vt:lpstr>Why Program Analysis in datalog?</vt:lpstr>
      <vt:lpstr>Why datalog?</vt:lpstr>
      <vt:lpstr>Program Analysis: A Complex Domain</vt:lpstr>
      <vt:lpstr>Algorithms in 10-page Conf. Papers</vt:lpstr>
      <vt:lpstr>Want: Specification + Implementation</vt:lpstr>
      <vt:lpstr>Why datalog?</vt:lpstr>
      <vt:lpstr>Program Analysis: Domain of Mutual Recursion</vt:lpstr>
      <vt:lpstr>A Brief History of Datalog</vt:lpstr>
      <vt:lpstr>Program Analysis in Datalog</vt:lpstr>
      <vt:lpstr>Points-to Analyses for  A Simple Language</vt:lpstr>
      <vt:lpstr>Defining varPointsTo</vt:lpstr>
      <vt:lpstr>Introducing Fields</vt:lpstr>
      <vt:lpstr>Specification + Implementation</vt:lpstr>
      <vt:lpstr>Doop vs. Paddle:  1-call-site-sensitive-heap</vt:lpstr>
      <vt:lpstr>Crucial Optimizations </vt:lpstr>
      <vt:lpstr>Type-based Optimizations</vt:lpstr>
      <vt:lpstr>Types: Sets of Values</vt:lpstr>
      <vt:lpstr>“Virtual Call Resolution”</vt:lpstr>
      <vt:lpstr>Type Erasure</vt:lpstr>
      <vt:lpstr>Clean Up</vt:lpstr>
      <vt:lpstr>References on Datalog and Types</vt:lpstr>
      <vt:lpstr>Datalog Program Analysis Systems</vt:lpstr>
      <vt:lpstr>Review</vt:lpstr>
      <vt:lpstr>Program Analysis</vt:lpstr>
      <vt:lpstr>Program Analysis</vt:lpstr>
      <vt:lpstr>Open Challenges</vt:lpstr>
      <vt:lpstr>Traditional View Datalog: Data Querying Language</vt:lpstr>
      <vt:lpstr>New View Datalog: General Purpose Language</vt:lpstr>
      <vt:lpstr>Challenges Raised by Program Analysis</vt:lpstr>
      <vt:lpstr>Acknowledgements </vt:lpstr>
      <vt:lpstr>Outline of Tutorial</vt:lpstr>
      <vt:lpstr>Declarative Networking</vt:lpstr>
      <vt:lpstr>A Declarative Network</vt:lpstr>
      <vt:lpstr>Declarative* in Distributed Systems Programming</vt:lpstr>
      <vt:lpstr>Open-source systems</vt:lpstr>
      <vt:lpstr>Network Datalog</vt:lpstr>
      <vt:lpstr>Implicit Communication</vt:lpstr>
      <vt:lpstr>Path Vector Protocol Example</vt:lpstr>
      <vt:lpstr>Path Vector in Network Datalog</vt:lpstr>
      <vt:lpstr>Slide 91</vt:lpstr>
      <vt:lpstr>Slide 92</vt:lpstr>
      <vt:lpstr>All-pairs Shortest-path</vt:lpstr>
      <vt:lpstr>Distributed Semi-naïve Evaluation</vt:lpstr>
      <vt:lpstr>Pipelined Semi-naïve (PSN)</vt:lpstr>
      <vt:lpstr>Dataflow Graph</vt:lpstr>
      <vt:lpstr>Rule  Dataflow “Strands”</vt:lpstr>
      <vt:lpstr>Localization Rewrite</vt:lpstr>
      <vt:lpstr>Physical Execution Plan</vt:lpstr>
      <vt:lpstr>Pipelined Evaluation</vt:lpstr>
      <vt:lpstr>Incremental View Maintenance</vt:lpstr>
      <vt:lpstr>Recent PSN Enhancements</vt:lpstr>
      <vt:lpstr>Optimizations</vt:lpstr>
      <vt:lpstr>Suggested Readings</vt:lpstr>
      <vt:lpstr>Challenges and Opportunities</vt:lpstr>
      <vt:lpstr>Outline of Tutorial</vt:lpstr>
      <vt:lpstr>Modern Academic and Commercial Datalog Engines</vt:lpstr>
      <vt:lpstr>Academic</vt:lpstr>
      <vt:lpstr>Commercial</vt:lpstr>
      <vt:lpstr>Open Issues</vt:lpstr>
      <vt:lpstr>Outline of Tutorial</vt:lpstr>
      <vt:lpstr>What Is A Program?</vt:lpstr>
      <vt:lpstr>Logic + Control + Data Structures</vt:lpstr>
      <vt:lpstr>The End… Or Is it the beginning?</vt:lpstr>
      <vt:lpstr>Backup</vt:lpstr>
      <vt:lpstr>Slide 116</vt:lpstr>
      <vt:lpstr>Aggregate Selections</vt:lpstr>
      <vt:lpstr>Academic</vt:lpstr>
      <vt:lpstr>Other Relevant References</vt:lpstr>
      <vt:lpstr>Many Ways To Analyze Programs</vt:lpstr>
      <vt:lpstr>Points-to Analysis</vt:lpstr>
      <vt:lpstr>A Practical Approach: Pattern-Based</vt:lpstr>
      <vt:lpstr>static structure of program</vt:lpstr>
      <vt:lpstr>static structure of program</vt:lpstr>
      <vt:lpstr>program as data</vt:lpstr>
      <vt:lpstr>Pattern-Based Analysis</vt:lpstr>
      <vt:lpstr>magic by example</vt:lpstr>
      <vt:lpstr>generate rules using context</vt:lpstr>
      <vt:lpstr>rewrite query</vt:lpstr>
      <vt:lpstr>steps to achieve magic</vt:lpstr>
      <vt:lpstr>types</vt:lpstr>
      <vt:lpstr>Magic Sets</vt:lpstr>
      <vt:lpstr>Magic by Example</vt:lpstr>
      <vt:lpstr>Applying Magic</vt:lpstr>
      <vt:lpstr>Side-ways Information Passing Strategy (SIPS)</vt:lpstr>
      <vt:lpstr>Type Specialization</vt:lpstr>
      <vt:lpstr>Type Erasure</vt:lpstr>
      <vt:lpstr>Effectiveness of Optimizations</vt:lpstr>
      <vt:lpstr>Effectiveness of Optimizations</vt:lpstr>
      <vt:lpstr>Type-enabled Optimizations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Datalog and Emerging Applications: an Interactive Tutorial</dc:title>
  <dc:creator>ssh</dc:creator>
  <cp:lastModifiedBy>boonloo</cp:lastModifiedBy>
  <cp:revision>369</cp:revision>
  <dcterms:created xsi:type="dcterms:W3CDTF">2011-06-08T13:38:48Z</dcterms:created>
  <dcterms:modified xsi:type="dcterms:W3CDTF">2011-06-19T12:25:36Z</dcterms:modified>
</cp:coreProperties>
</file>